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653" r:id="rId2"/>
    <p:sldId id="582" r:id="rId3"/>
    <p:sldId id="587" r:id="rId4"/>
    <p:sldId id="586" r:id="rId5"/>
    <p:sldId id="583" r:id="rId6"/>
    <p:sldId id="591" r:id="rId7"/>
    <p:sldId id="595" r:id="rId8"/>
    <p:sldId id="592" r:id="rId9"/>
    <p:sldId id="598" r:id="rId10"/>
    <p:sldId id="597" r:id="rId11"/>
    <p:sldId id="599" r:id="rId12"/>
    <p:sldId id="600" r:id="rId13"/>
    <p:sldId id="601" r:id="rId14"/>
    <p:sldId id="602" r:id="rId15"/>
    <p:sldId id="603" r:id="rId16"/>
    <p:sldId id="604" r:id="rId17"/>
    <p:sldId id="605" r:id="rId18"/>
    <p:sldId id="606" r:id="rId19"/>
    <p:sldId id="590" r:id="rId20"/>
    <p:sldId id="607" r:id="rId21"/>
    <p:sldId id="608" r:id="rId22"/>
    <p:sldId id="609" r:id="rId23"/>
    <p:sldId id="610" r:id="rId24"/>
    <p:sldId id="611" r:id="rId25"/>
    <p:sldId id="589" r:id="rId26"/>
    <p:sldId id="612" r:id="rId27"/>
    <p:sldId id="617" r:id="rId28"/>
    <p:sldId id="618" r:id="rId29"/>
    <p:sldId id="619" r:id="rId30"/>
    <p:sldId id="620" r:id="rId31"/>
    <p:sldId id="621" r:id="rId32"/>
    <p:sldId id="622" r:id="rId33"/>
    <p:sldId id="623" r:id="rId34"/>
    <p:sldId id="596" r:id="rId35"/>
    <p:sldId id="625" r:id="rId36"/>
    <p:sldId id="627" r:id="rId37"/>
    <p:sldId id="626" r:id="rId38"/>
    <p:sldId id="628" r:id="rId39"/>
    <p:sldId id="629" r:id="rId40"/>
    <p:sldId id="588" r:id="rId41"/>
    <p:sldId id="630" r:id="rId42"/>
    <p:sldId id="631" r:id="rId43"/>
    <p:sldId id="632" r:id="rId44"/>
    <p:sldId id="594" r:id="rId45"/>
    <p:sldId id="633" r:id="rId46"/>
    <p:sldId id="634" r:id="rId47"/>
    <p:sldId id="593" r:id="rId48"/>
    <p:sldId id="635" r:id="rId49"/>
    <p:sldId id="636" r:id="rId50"/>
    <p:sldId id="637" r:id="rId51"/>
    <p:sldId id="585" r:id="rId52"/>
    <p:sldId id="639" r:id="rId53"/>
    <p:sldId id="640" r:id="rId54"/>
    <p:sldId id="658" r:id="rId55"/>
    <p:sldId id="664" r:id="rId56"/>
    <p:sldId id="665" r:id="rId57"/>
    <p:sldId id="659" r:id="rId58"/>
    <p:sldId id="647" r:id="rId59"/>
    <p:sldId id="660" r:id="rId60"/>
    <p:sldId id="649" r:id="rId61"/>
    <p:sldId id="661" r:id="rId62"/>
    <p:sldId id="662" r:id="rId63"/>
    <p:sldId id="663" r:id="rId64"/>
    <p:sldId id="656" r:id="rId65"/>
    <p:sldId id="651" r:id="rId66"/>
    <p:sldId id="655" r:id="rId67"/>
    <p:sldId id="657" r:id="rId68"/>
    <p:sldId id="643" r:id="rId69"/>
  </p:sldIdLst>
  <p:sldSz cx="9144000" cy="6858000" type="screen4x3"/>
  <p:notesSz cx="6858000" cy="9144000"/>
  <p:photoAlbum/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>
        <p:scale>
          <a:sx n="75" d="100"/>
          <a:sy n="75" d="100"/>
        </p:scale>
        <p:origin x="-1512" y="-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6FB9BCD-10AC-4560-B93A-63BE916FAA67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r-TR" noProof="0" smtClean="0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Asıl metin stillerini düzenlemek için tıklatın</a:t>
            </a:r>
          </a:p>
          <a:p>
            <a:pPr lvl="1"/>
            <a:r>
              <a:rPr lang="tr-TR" noProof="0" smtClean="0"/>
              <a:t>İkinci düzey</a:t>
            </a:r>
          </a:p>
          <a:p>
            <a:pPr lvl="2"/>
            <a:r>
              <a:rPr lang="tr-TR" noProof="0" smtClean="0"/>
              <a:t>Üçüncü düzey</a:t>
            </a:r>
          </a:p>
          <a:p>
            <a:pPr lvl="3"/>
            <a:r>
              <a:rPr lang="tr-TR" noProof="0" smtClean="0"/>
              <a:t>Dördüncü düzey</a:t>
            </a:r>
          </a:p>
          <a:p>
            <a:pPr lvl="4"/>
            <a:r>
              <a:rPr lang="tr-TR" noProof="0" smtClean="0"/>
              <a:t>Beşinci düzey</a:t>
            </a: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C67A078-A2F7-4C4F-A62D-B68898A858B4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91766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1 Slayt Görüntüsü Yer Tutucusu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2 Not Yer Tutucusu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r-TR" smtClean="0"/>
          </a:p>
        </p:txBody>
      </p:sp>
      <p:sp>
        <p:nvSpPr>
          <p:cNvPr id="57348" name="3 Slayt Numarası Yer Tutucusu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520AE32-9D11-4A2C-AEA7-CE5463A4A1B5}" type="slidenum">
              <a:rPr lang="tr-TR" altLang="tr-TR" smtClean="0"/>
              <a:pPr eaLnBrk="1" hangingPunct="1"/>
              <a:t>1</a:t>
            </a:fld>
            <a:endParaRPr lang="tr-TR" alt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1 Slayt Görüntüsü Yer Tutucusu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2 Not Yer Tutucusu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r-TR" smtClean="0"/>
          </a:p>
        </p:txBody>
      </p:sp>
      <p:sp>
        <p:nvSpPr>
          <p:cNvPr id="57348" name="3 Slayt Numarası Yer Tutucusu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520AE32-9D11-4A2C-AEA7-CE5463A4A1B5}" type="slidenum">
              <a:rPr lang="tr-TR" altLang="tr-TR" smtClean="0"/>
              <a:pPr eaLnBrk="1" hangingPunct="1"/>
              <a:t>6</a:t>
            </a:fld>
            <a:endParaRPr lang="tr-TR" alt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1 Slayt Görüntüsü Yer Tutucusu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2 Not Yer Tutucusu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r-TR" smtClean="0"/>
          </a:p>
        </p:txBody>
      </p:sp>
      <p:sp>
        <p:nvSpPr>
          <p:cNvPr id="57348" name="3 Slayt Numarası Yer Tutucusu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520AE32-9D11-4A2C-AEA7-CE5463A4A1B5}" type="slidenum">
              <a:rPr lang="tr-TR" altLang="tr-TR" smtClean="0"/>
              <a:pPr eaLnBrk="1" hangingPunct="1"/>
              <a:t>8</a:t>
            </a:fld>
            <a:endParaRPr lang="tr-TR" alt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1 Slayt Görüntüsü Yer Tutucusu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2 Not Yer Tutucusu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r-TR" smtClean="0"/>
          </a:p>
        </p:txBody>
      </p:sp>
      <p:sp>
        <p:nvSpPr>
          <p:cNvPr id="57348" name="3 Slayt Numarası Yer Tutucusu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520AE32-9D11-4A2C-AEA7-CE5463A4A1B5}" type="slidenum">
              <a:rPr lang="tr-TR" altLang="tr-TR" smtClean="0"/>
              <a:pPr eaLnBrk="1" hangingPunct="1"/>
              <a:t>16</a:t>
            </a:fld>
            <a:endParaRPr lang="tr-TR" altLang="tr-T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1 Slayt Görüntüsü Yer Tutucusu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2 Not Yer Tutucusu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r-TR" smtClean="0"/>
          </a:p>
        </p:txBody>
      </p:sp>
      <p:sp>
        <p:nvSpPr>
          <p:cNvPr id="57348" name="3 Slayt Numarası Yer Tutucusu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520AE32-9D11-4A2C-AEA7-CE5463A4A1B5}" type="slidenum">
              <a:rPr lang="tr-TR" altLang="tr-TR" smtClean="0"/>
              <a:pPr eaLnBrk="1" hangingPunct="1"/>
              <a:t>47</a:t>
            </a:fld>
            <a:endParaRPr lang="tr-TR" altLang="tr-T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1 Slayt Görüntüsü Yer Tutucusu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2 Not Yer Tutucusu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r-TR" smtClean="0"/>
          </a:p>
        </p:txBody>
      </p:sp>
      <p:sp>
        <p:nvSpPr>
          <p:cNvPr id="57348" name="3 Slayt Numarası Yer Tutucusu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520AE32-9D11-4A2C-AEA7-CE5463A4A1B5}" type="slidenum">
              <a:rPr lang="tr-TR" altLang="tr-TR" smtClean="0"/>
              <a:pPr eaLnBrk="1" hangingPunct="1"/>
              <a:t>62</a:t>
            </a:fld>
            <a:endParaRPr lang="tr-TR" altLang="tr-T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67A078-A2F7-4C4F-A62D-B68898A858B4}" type="slidenum">
              <a:rPr lang="tr-TR" smtClean="0"/>
              <a:pPr>
                <a:defRPr/>
              </a:pPr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109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B17B4-1232-481F-B94A-C020E692E661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5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0CBE9-FA70-455F-B003-70AE0E0E9122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849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7F5A9-86EF-4374-885D-B3EB3CC54410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5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69BAE-FA91-41B0-8854-60E125347E7A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573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FD85D-2FA0-4385-B5CE-F8839989F29E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5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123E5-9407-45E7-8065-1A7A41184FFD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909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A3515-BB79-44FA-AFE9-355D7925F6BF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5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65CB4-6FD1-4FF9-9C47-D5810E4FB757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334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88771-C2F3-473B-99A7-E3306DBA64F3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8209A-86A6-4A12-878D-C2A17590F9E0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2505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6804F-F690-44EE-89CA-6226727ED884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6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29951-AC78-4558-B1C9-6FBF0E72302B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853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CD49B-C8E3-4356-B5E4-3C8AB31EBC64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8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9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B56FD-6A97-4F79-9F7C-79DE47B30199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300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50663-2828-48FD-AA6F-4773736E6F28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4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ED6DA-331A-4B9C-AD04-2373BAE0BCDD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081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FB9C3-5518-4571-AFE1-C5609993DECE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71C8C-D735-4B82-86C0-1FD19D935960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42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2FAAC3-B539-4525-A3E9-DD6EB3F1E200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6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D1F3F-082A-497A-B906-E6D8388D4890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330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tr-TR" noProof="0" smtClean="0"/>
              <a:t>Resim eklemek için simgeyi tıklatın</a:t>
            </a:r>
            <a:endParaRPr lang="en-US" noProof="0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45E78-6029-4423-A835-6C631B5F9465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6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18A6D-429E-41B2-BF52-250CEF452F22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548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1027" name="12 Metin Yer Tutucusu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metin stillerini düzenlemek için tıklatın</a:t>
            </a:r>
          </a:p>
          <a:p>
            <a:pPr lvl="1"/>
            <a:r>
              <a:rPr lang="tr-TR" altLang="tr-TR" smtClean="0"/>
              <a:t>İkinci düzey</a:t>
            </a:r>
          </a:p>
          <a:p>
            <a:pPr lvl="2"/>
            <a:r>
              <a:rPr lang="tr-TR" altLang="tr-TR" smtClean="0"/>
              <a:t>Üçüncü düzey</a:t>
            </a:r>
          </a:p>
          <a:p>
            <a:pPr lvl="3"/>
            <a:r>
              <a:rPr lang="tr-TR" altLang="tr-TR" smtClean="0"/>
              <a:t>Dördüncü düzey</a:t>
            </a:r>
          </a:p>
          <a:p>
            <a:pPr lvl="4"/>
            <a:r>
              <a:rPr lang="tr-TR" altLang="tr-TR" smtClean="0"/>
              <a:t>Beşinci düzey</a:t>
            </a:r>
            <a:endParaRPr lang="en-US" altLang="tr-TR" smtClean="0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DA47E31-9994-4648-A8A2-ED30C43B2F01}" type="datetimeFigureOut">
              <a:rPr lang="tr-TR"/>
              <a:pPr>
                <a:defRPr/>
              </a:pPr>
              <a:t>04.12.14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9E443BB-AC95-493B-826B-1535E3CE2C70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9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34" charset="0"/>
        </a:defRPr>
      </a:lvl9pPr>
    </p:titleStyle>
    <p:bodyStyle>
      <a:lvl1pPr marL="547688" indent="-411163" algn="l" rtl="0" eaLnBrk="0" fontAlgn="base" hangingPunct="0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363" indent="-2825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47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5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638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tiff"/><Relationship Id="rId6" Type="http://schemas.openxmlformats.org/officeDocument/2006/relationships/image" Target="../media/image18.tiff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tiff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6.tiff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tiff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6.tiff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6.tiff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6.tiff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9.png"/><Relationship Id="rId5" Type="http://schemas.openxmlformats.org/officeDocument/2006/relationships/image" Target="../media/image26.tiff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26.tiff"/><Relationship Id="rId5" Type="http://schemas.openxmlformats.org/officeDocument/2006/relationships/image" Target="../media/image55.jpe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58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58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21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26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58.tiff"/><Relationship Id="rId7" Type="http://schemas.openxmlformats.org/officeDocument/2006/relationships/image" Target="../media/image6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6.png"/><Relationship Id="rId5" Type="http://schemas.openxmlformats.org/officeDocument/2006/relationships/image" Target="../media/image69.png"/><Relationship Id="rId6" Type="http://schemas.openxmlformats.org/officeDocument/2006/relationships/image" Target="../media/image26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4.png"/><Relationship Id="rId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Relationship Id="rId6" Type="http://schemas.openxmlformats.org/officeDocument/2006/relationships/image" Target="../media/image78.png"/><Relationship Id="rId7" Type="http://schemas.openxmlformats.org/officeDocument/2006/relationships/image" Target="../media/image88.png"/><Relationship Id="rId8" Type="http://schemas.openxmlformats.org/officeDocument/2006/relationships/image" Target="../media/image84.png"/><Relationship Id="rId9" Type="http://schemas.openxmlformats.org/officeDocument/2006/relationships/image" Target="../media/image89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Relationship Id="rId6" Type="http://schemas.openxmlformats.org/officeDocument/2006/relationships/image" Target="../media/image88.png"/><Relationship Id="rId7" Type="http://schemas.openxmlformats.org/officeDocument/2006/relationships/image" Target="../media/image84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4" Type="http://schemas.openxmlformats.org/officeDocument/2006/relationships/image" Target="../media/image9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Relationship Id="rId6" Type="http://schemas.openxmlformats.org/officeDocument/2006/relationships/image" Target="../media/image88.png"/><Relationship Id="rId7" Type="http://schemas.openxmlformats.org/officeDocument/2006/relationships/image" Target="../media/image94.png"/><Relationship Id="rId8" Type="http://schemas.openxmlformats.org/officeDocument/2006/relationships/image" Target="../media/image91.png"/><Relationship Id="rId9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Relationship Id="rId6" Type="http://schemas.openxmlformats.org/officeDocument/2006/relationships/image" Target="../media/image88.png"/><Relationship Id="rId7" Type="http://schemas.openxmlformats.org/officeDocument/2006/relationships/image" Target="../media/image94.png"/><Relationship Id="rId8" Type="http://schemas.openxmlformats.org/officeDocument/2006/relationships/image" Target="../media/image91.png"/><Relationship Id="rId9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Relationship Id="rId6" Type="http://schemas.openxmlformats.org/officeDocument/2006/relationships/image" Target="../media/image88.png"/><Relationship Id="rId7" Type="http://schemas.openxmlformats.org/officeDocument/2006/relationships/image" Target="../media/image97.png"/><Relationship Id="rId8" Type="http://schemas.openxmlformats.org/officeDocument/2006/relationships/image" Target="../media/image91.png"/><Relationship Id="rId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tiff"/><Relationship Id="rId5" Type="http://schemas.openxmlformats.org/officeDocument/2006/relationships/image" Target="../media/image10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102.jpeg"/><Relationship Id="rId5" Type="http://schemas.openxmlformats.org/officeDocument/2006/relationships/image" Target="../media/image56.png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6" Type="http://schemas.openxmlformats.org/officeDocument/2006/relationships/image" Target="../media/image86.png"/><Relationship Id="rId7" Type="http://schemas.openxmlformats.org/officeDocument/2006/relationships/image" Target="../media/image91.png"/><Relationship Id="rId8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56.png"/><Relationship Id="rId5" Type="http://schemas.openxmlformats.org/officeDocument/2006/relationships/image" Target="../media/image26.tiff"/><Relationship Id="rId6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56.png"/><Relationship Id="rId5" Type="http://schemas.openxmlformats.org/officeDocument/2006/relationships/image" Target="../media/image26.tiff"/><Relationship Id="rId6" Type="http://schemas.openxmlformats.org/officeDocument/2006/relationships/image" Target="../media/image12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56.png"/><Relationship Id="rId5" Type="http://schemas.openxmlformats.org/officeDocument/2006/relationships/image" Target="../media/image26.tiff"/><Relationship Id="rId6" Type="http://schemas.openxmlformats.org/officeDocument/2006/relationships/image" Target="../media/image12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124.png"/><Relationship Id="rId5" Type="http://schemas.openxmlformats.org/officeDocument/2006/relationships/image" Target="../media/image76.png"/><Relationship Id="rId6" Type="http://schemas.openxmlformats.org/officeDocument/2006/relationships/image" Target="../media/image126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31.jpeg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32.png"/><Relationship Id="rId7" Type="http://schemas.openxmlformats.org/officeDocument/2006/relationships/image" Target="../media/image97.png"/><Relationship Id="rId8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34.png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35.png"/><Relationship Id="rId7" Type="http://schemas.openxmlformats.org/officeDocument/2006/relationships/image" Target="../media/image97.png"/><Relationship Id="rId8" Type="http://schemas.openxmlformats.org/officeDocument/2006/relationships/image" Target="../media/image126.png"/><Relationship Id="rId9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36.png"/><Relationship Id="rId7" Type="http://schemas.openxmlformats.org/officeDocument/2006/relationships/image" Target="../media/image18.tiff"/><Relationship Id="rId8" Type="http://schemas.openxmlformats.org/officeDocument/2006/relationships/image" Target="../media/image126.png"/><Relationship Id="rId9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37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38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39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40.png"/><Relationship Id="rId7" Type="http://schemas.openxmlformats.org/officeDocument/2006/relationships/image" Target="../media/image80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42.png"/><Relationship Id="rId7" Type="http://schemas.openxmlformats.org/officeDocument/2006/relationships/image" Target="../media/image80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143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144.png"/><Relationship Id="rId7" Type="http://schemas.openxmlformats.org/officeDocument/2006/relationships/image" Target="../media/image80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2 Resim" descr="Bann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Metin kutusu 10"/>
          <p:cNvSpPr txBox="1"/>
          <p:nvPr/>
        </p:nvSpPr>
        <p:spPr>
          <a:xfrm>
            <a:off x="274638" y="274588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Calibri Light" panose="020F0302020204030204" pitchFamily="34" charset="0"/>
              </a:rPr>
              <a:t>П</a:t>
            </a:r>
            <a:r>
              <a:rPr lang="ru-RU" sz="20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литы  </a:t>
            </a:r>
            <a:r>
              <a:rPr lang="ru-RU" sz="2000" b="1" dirty="0">
                <a:solidFill>
                  <a:schemeClr val="bg1"/>
                </a:solidFill>
                <a:latin typeface="Calibri Light" panose="020F0302020204030204" pitchFamily="34" charset="0"/>
              </a:rPr>
              <a:t>нового поколения</a:t>
            </a:r>
            <a:endParaRPr lang="en-US" sz="20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6" name="Picture 3" descr="C:\Users\Fulya\Desktop\Kataloglar\YENİ KATALOG RESİMLER\tamboy katalog fotoları\ihracat_imajkatalog\separator klasık ko#8C79BEE.t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551" y="836712"/>
            <a:ext cx="7555536" cy="43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5 Dikdörtgen"/>
          <p:cNvSpPr/>
          <p:nvPr/>
        </p:nvSpPr>
        <p:spPr>
          <a:xfrm>
            <a:off x="13936" y="4900222"/>
            <a:ext cx="9144000" cy="1957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600" dirty="0" smtClean="0"/>
              <a:t>Модельный ряд 2014-2015 </a:t>
            </a:r>
            <a:endParaRPr lang="en-US" sz="3600" dirty="0"/>
          </a:p>
        </p:txBody>
      </p:sp>
      <p:pic>
        <p:nvPicPr>
          <p:cNvPr id="8" name="Picture 2" descr="Z:\Belgeler\Simfer Yeni Logo\simfer yeni logo beyaz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53" y="4778963"/>
            <a:ext cx="1313665" cy="98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73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77787" y="885401"/>
            <a:ext cx="647498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 smtClean="0"/>
          </a:p>
          <a:p>
            <a:r>
              <a:rPr lang="en-US" b="1" dirty="0" smtClean="0"/>
              <a:t>      </a:t>
            </a:r>
            <a:r>
              <a:rPr lang="ru-RU" b="1" dirty="0" smtClean="0"/>
              <a:t>   </a:t>
            </a:r>
            <a:r>
              <a:rPr lang="en-US" b="1" dirty="0" smtClean="0"/>
              <a:t> </a:t>
            </a:r>
            <a:r>
              <a:rPr lang="ru-RU" b="1" dirty="0" smtClean="0"/>
              <a:t>Плита  </a:t>
            </a:r>
            <a:r>
              <a:rPr lang="en-US" b="1" dirty="0" err="1" smtClean="0"/>
              <a:t>Simfer</a:t>
            </a:r>
            <a:r>
              <a:rPr lang="en-US" b="1" dirty="0" smtClean="0"/>
              <a:t> F66GW42001 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07156"/>
            <a:ext cx="642517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4 </a:t>
            </a:r>
            <a:r>
              <a:rPr lang="ru-RU" dirty="0"/>
              <a:t>газовые </a:t>
            </a:r>
            <a:r>
              <a:rPr lang="ru-RU" dirty="0" smtClean="0"/>
              <a:t>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 smtClean="0"/>
              <a:t>Электропозжиг</a:t>
            </a:r>
            <a:r>
              <a:rPr lang="ru-RU" dirty="0" smtClean="0"/>
              <a:t> </a:t>
            </a:r>
            <a:r>
              <a:rPr lang="ru-RU" dirty="0"/>
              <a:t>конфорок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Стеклянная крышка </a:t>
            </a:r>
            <a:r>
              <a:rPr lang="ru-RU" dirty="0"/>
              <a:t>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Объем </a:t>
            </a:r>
            <a:r>
              <a:rPr lang="ru-RU" dirty="0"/>
              <a:t>духовки 64л.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 smtClean="0"/>
              <a:t>Электропозжиг</a:t>
            </a:r>
            <a:r>
              <a:rPr lang="ru-RU" dirty="0" smtClean="0"/>
              <a:t> духовки </a:t>
            </a:r>
            <a:r>
              <a:rPr lang="ru-RU" dirty="0"/>
              <a:t>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FFD-</a:t>
            </a:r>
            <a:r>
              <a:rPr lang="ru-RU" dirty="0" smtClean="0"/>
              <a:t>Газ </a:t>
            </a:r>
            <a:r>
              <a:rPr lang="ru-RU" dirty="0"/>
              <a:t>контроль духовки и гриля </a:t>
            </a:r>
            <a:r>
              <a:rPr lang="en-US" dirty="0" smtClean="0"/>
              <a:t>(</a:t>
            </a:r>
            <a:r>
              <a:rPr lang="ru-RU" dirty="0" smtClean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</a:t>
            </a:r>
            <a:r>
              <a:rPr lang="ru-RU" dirty="0" smtClean="0"/>
              <a:t>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Подсветка </a:t>
            </a:r>
            <a:r>
              <a:rPr lang="ru-RU" dirty="0"/>
              <a:t>духовки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Покрытие </a:t>
            </a:r>
            <a:r>
              <a:rPr lang="ru-RU" dirty="0"/>
              <a:t>духового </a:t>
            </a:r>
            <a:r>
              <a:rPr lang="ru-RU" dirty="0" smtClean="0"/>
              <a:t>шкафа эмалью </a:t>
            </a:r>
            <a:r>
              <a:rPr lang="ru-RU" dirty="0"/>
              <a:t>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Комплектация</a:t>
            </a:r>
            <a:r>
              <a:rPr lang="ru-RU" dirty="0"/>
              <a:t>: </a:t>
            </a:r>
            <a:r>
              <a:rPr lang="ru-RU" dirty="0" smtClean="0"/>
              <a:t>противень,</a:t>
            </a:r>
            <a:r>
              <a:rPr lang="en-US" smtClean="0"/>
              <a:t> </a:t>
            </a:r>
            <a:r>
              <a:rPr lang="ru-RU" smtClean="0"/>
              <a:t>хромированная  </a:t>
            </a:r>
            <a:r>
              <a:rPr lang="ru-RU" dirty="0" smtClean="0"/>
              <a:t>решетка, подставка для </a:t>
            </a:r>
            <a:r>
              <a:rPr lang="ru-RU" dirty="0"/>
              <a:t>кофейника,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</a:t>
            </a:r>
            <a:r>
              <a:rPr lang="ru-RU" dirty="0" smtClean="0"/>
              <a:t>орсунки </a:t>
            </a:r>
            <a:r>
              <a:rPr lang="ru-RU" dirty="0"/>
              <a:t>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Откидной ящик для посуды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Регулировка </a:t>
            </a:r>
            <a:r>
              <a:rPr lang="ru-RU" dirty="0"/>
              <a:t>высоты плиты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Цвет- белый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60X60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69" y="5969586"/>
            <a:ext cx="697765" cy="66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550" y="6018663"/>
            <a:ext cx="680268" cy="6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 descr="C:\Users\Fulya\Desktop\tamboy\28.t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4702" y="6012894"/>
            <a:ext cx="762125" cy="59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5221023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799133"/>
            <a:ext cx="2642291" cy="493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90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5507324" cy="4607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endParaRPr lang="ru-RU" sz="3200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60X60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Газовая </a:t>
            </a:r>
            <a:r>
              <a:rPr lang="ru-RU" b="1" dirty="0"/>
              <a:t>плита </a:t>
            </a:r>
            <a:r>
              <a:rPr lang="en-US" b="1" dirty="0" err="1"/>
              <a:t>Simfer</a:t>
            </a:r>
            <a:r>
              <a:rPr lang="en-US" b="1" dirty="0"/>
              <a:t> F66GW42002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74" y="802279"/>
            <a:ext cx="2779134" cy="521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812670" y="1400865"/>
            <a:ext cx="651185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 smtClean="0"/>
              <a:t>Электропозжиг</a:t>
            </a:r>
            <a:r>
              <a:rPr lang="ru-RU" dirty="0" smtClean="0"/>
              <a:t>  </a:t>
            </a:r>
            <a:r>
              <a:rPr lang="ru-RU" dirty="0"/>
              <a:t>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64л</a:t>
            </a:r>
            <a:r>
              <a:rPr lang="ru-RU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Цифровой таймер 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 smtClean="0"/>
              <a:t>Электропозжиг</a:t>
            </a:r>
            <a:r>
              <a:rPr lang="ru-RU" dirty="0" smtClean="0"/>
              <a:t> </a:t>
            </a:r>
            <a:r>
              <a:rPr lang="ru-RU" dirty="0"/>
              <a:t>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Подсветка духовки 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Двойное </a:t>
            </a:r>
            <a:r>
              <a:rPr lang="ru-RU" dirty="0"/>
              <a:t>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Покрытие </a:t>
            </a:r>
            <a:r>
              <a:rPr lang="ru-RU" dirty="0"/>
              <a:t>духового </a:t>
            </a:r>
            <a:r>
              <a:rPr lang="ru-RU" dirty="0" smtClean="0"/>
              <a:t>шкафа эмалью </a:t>
            </a:r>
            <a:r>
              <a:rPr lang="ru-RU" dirty="0"/>
              <a:t>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Комплектация</a:t>
            </a:r>
            <a:r>
              <a:rPr lang="ru-RU" dirty="0"/>
              <a:t>: </a:t>
            </a:r>
            <a:r>
              <a:rPr lang="ru-RU" dirty="0" smtClean="0"/>
              <a:t>противень, хромированная </a:t>
            </a:r>
            <a:r>
              <a:rPr lang="ru-RU" dirty="0"/>
              <a:t>решетка </a:t>
            </a:r>
            <a:r>
              <a:rPr lang="ru-RU" dirty="0" smtClean="0"/>
              <a:t>, глубокий противень, подставка для кофейника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Выдвижной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Форсунки </a:t>
            </a:r>
            <a:r>
              <a:rPr lang="ru-RU" dirty="0"/>
              <a:t>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высоты плиты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Цвет- белый</a:t>
            </a:r>
          </a:p>
        </p:txBody>
      </p:sp>
      <p:pic>
        <p:nvPicPr>
          <p:cNvPr id="16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69" y="6047274"/>
            <a:ext cx="697765" cy="66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406" y="6080655"/>
            <a:ext cx="680268" cy="6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9344" y="6097225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4248" y="5422062"/>
            <a:ext cx="2016224" cy="137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73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60X60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Плита  </a:t>
            </a:r>
            <a:r>
              <a:rPr lang="en-US" b="1" dirty="0" err="1" smtClean="0"/>
              <a:t>Simfer</a:t>
            </a:r>
            <a:r>
              <a:rPr lang="en-US" b="1" dirty="0" smtClean="0"/>
              <a:t> F66GH42001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238" y="741343"/>
            <a:ext cx="2703570" cy="510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70572" y="1601888"/>
            <a:ext cx="63001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64л.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</a:t>
            </a:r>
            <a:r>
              <a:rPr lang="ru-RU" dirty="0" smtClean="0"/>
              <a:t>противень, хромированная  </a:t>
            </a:r>
            <a:r>
              <a:rPr lang="ru-RU" dirty="0"/>
              <a:t>решетка, подставка для кофейника,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высоты плиты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Цвет- </a:t>
            </a:r>
            <a:r>
              <a:rPr lang="ru-RU" dirty="0" smtClean="0"/>
              <a:t>нержавеющая сталь</a:t>
            </a:r>
            <a:endParaRPr lang="ru-RU" dirty="0"/>
          </a:p>
        </p:txBody>
      </p:sp>
      <p:pic>
        <p:nvPicPr>
          <p:cNvPr id="16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85" y="5999634"/>
            <a:ext cx="634332" cy="60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268" y="6014084"/>
            <a:ext cx="618425" cy="57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4673" y="6069981"/>
            <a:ext cx="762125" cy="59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5221023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18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60X60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007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</a:t>
            </a:r>
            <a:r>
              <a:rPr lang="en-US" b="1" dirty="0" smtClean="0"/>
              <a:t>    </a:t>
            </a:r>
            <a:r>
              <a:rPr lang="ru-RU" b="1" dirty="0" smtClean="0"/>
              <a:t>   Плита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F66GL42001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836712"/>
            <a:ext cx="2856648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43808" y="1548050"/>
            <a:ext cx="65344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64л.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Цифровой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противень, хромированная решетка , глубокий противень, подставка 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Выдвижной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высоты плиты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Цвет- </a:t>
            </a:r>
            <a:r>
              <a:rPr lang="ru-RU" dirty="0" smtClean="0"/>
              <a:t>антрацит, фурнитура бронза</a:t>
            </a:r>
            <a:endParaRPr lang="ru-RU" dirty="0"/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85" y="5999634"/>
            <a:ext cx="634332" cy="60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51 Resim" descr="ikon 3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268" y="6014084"/>
            <a:ext cx="618425" cy="57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315" y="6038361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4288" y="5489113"/>
            <a:ext cx="1800200" cy="12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68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60X60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007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</a:t>
            </a:r>
            <a:r>
              <a:rPr lang="en-US" b="1" dirty="0" smtClean="0"/>
              <a:t>  </a:t>
            </a:r>
            <a:r>
              <a:rPr lang="ru-RU" b="1" dirty="0" smtClean="0"/>
              <a:t>     </a:t>
            </a:r>
            <a:r>
              <a:rPr lang="en-US" b="1" dirty="0" smtClean="0"/>
              <a:t>  </a:t>
            </a:r>
            <a:r>
              <a:rPr lang="ru-RU" b="1" dirty="0" smtClean="0"/>
              <a:t>Плита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F66GO42001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2791028" cy="503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983652" y="1517285"/>
            <a:ext cx="61571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64л.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Цифровой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противень, хромированная решетка , глубокий противень, подставка 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Выдвижной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высоты плиты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Цвет- </a:t>
            </a:r>
            <a:r>
              <a:rPr lang="ru-RU" dirty="0" smtClean="0"/>
              <a:t>бежевый, </a:t>
            </a:r>
            <a:r>
              <a:rPr lang="ru-RU" dirty="0"/>
              <a:t>фурнитура бронза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69" y="5969586"/>
            <a:ext cx="697765" cy="66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51 Resim" descr="ikon 3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346" y="5985481"/>
            <a:ext cx="680268" cy="6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315" y="6038361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36296" y="5489112"/>
            <a:ext cx="1800200" cy="12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31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60X60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</a:t>
            </a:r>
            <a:r>
              <a:rPr lang="en-US" b="1" dirty="0" smtClean="0"/>
              <a:t>    </a:t>
            </a:r>
            <a:r>
              <a:rPr lang="ru-RU" b="1" dirty="0" smtClean="0"/>
              <a:t>Газовая </a:t>
            </a:r>
            <a:r>
              <a:rPr lang="ru-RU" b="1" dirty="0"/>
              <a:t>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F66GO31001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793212"/>
            <a:ext cx="2802912" cy="512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806236" y="1422306"/>
            <a:ext cx="62464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3 </a:t>
            </a:r>
            <a:r>
              <a:rPr lang="ru-RU" dirty="0"/>
              <a:t>газовые </a:t>
            </a:r>
            <a:r>
              <a:rPr lang="ru-RU" dirty="0" smtClean="0"/>
              <a:t>конфорки, 1 </a:t>
            </a:r>
            <a:r>
              <a:rPr lang="ru-RU" dirty="0" err="1" smtClean="0"/>
              <a:t>электоро</a:t>
            </a:r>
            <a:r>
              <a:rPr lang="ru-RU" dirty="0" smtClean="0"/>
              <a:t>-конфорка 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64л.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Цифровой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противень, хромированная решетка , глубокий противень, подставка 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Выдвижной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высоты плиты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Цвет- бежевый, фурнитура бронза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85" y="5999634"/>
            <a:ext cx="634332" cy="60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51 Resim" descr="ikon 3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268" y="6014084"/>
            <a:ext cx="618425" cy="57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315" y="6038361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92280" y="5489113"/>
            <a:ext cx="1800200" cy="12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68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2 Resim" descr="Bann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Yuvarlatılmış Dikdörtgen 7"/>
          <p:cNvSpPr/>
          <p:nvPr/>
        </p:nvSpPr>
        <p:spPr>
          <a:xfrm>
            <a:off x="1331640" y="5085184"/>
            <a:ext cx="6552728" cy="144015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Улучшенные петли обеспечивают замедленное и плавное закрытие дверцы духового </a:t>
            </a:r>
            <a:r>
              <a:rPr lang="ru-RU" dirty="0" smtClean="0"/>
              <a:t>шкафа,</a:t>
            </a:r>
            <a:r>
              <a:rPr lang="en-US" dirty="0" smtClean="0"/>
              <a:t> </a:t>
            </a:r>
            <a:r>
              <a:rPr lang="ru-RU" dirty="0" smtClean="0"/>
              <a:t> предотвраща</a:t>
            </a:r>
            <a:r>
              <a:rPr lang="ru-RU" dirty="0"/>
              <a:t>я</a:t>
            </a:r>
            <a:r>
              <a:rPr lang="ru-RU" dirty="0" smtClean="0"/>
              <a:t> </a:t>
            </a:r>
            <a:r>
              <a:rPr lang="ru-RU" dirty="0"/>
              <a:t>повреждение корпуса духового шкафа ,которое происходит при резком закрытии дверцы.</a:t>
            </a:r>
          </a:p>
        </p:txBody>
      </p:sp>
      <p:sp>
        <p:nvSpPr>
          <p:cNvPr id="2" name="Sağ Ok 1"/>
          <p:cNvSpPr/>
          <p:nvPr/>
        </p:nvSpPr>
        <p:spPr>
          <a:xfrm>
            <a:off x="2843808" y="3097327"/>
            <a:ext cx="628425" cy="57606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ağ Ok 9"/>
          <p:cNvSpPr/>
          <p:nvPr/>
        </p:nvSpPr>
        <p:spPr>
          <a:xfrm>
            <a:off x="5076056" y="3125337"/>
            <a:ext cx="628425" cy="57606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tin kutusu 10"/>
          <p:cNvSpPr txBox="1"/>
          <p:nvPr/>
        </p:nvSpPr>
        <p:spPr>
          <a:xfrm>
            <a:off x="274638" y="274588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978" y="1340769"/>
            <a:ext cx="7934026" cy="347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50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55776" y="998252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</a:t>
            </a:r>
            <a:r>
              <a:rPr lang="en-US" b="1" dirty="0" smtClean="0"/>
              <a:t>   </a:t>
            </a:r>
            <a:r>
              <a:rPr lang="ru-RU" b="1" dirty="0" smtClean="0"/>
              <a:t>      </a:t>
            </a:r>
            <a:r>
              <a:rPr lang="en-US" b="1" dirty="0" smtClean="0"/>
              <a:t> </a:t>
            </a:r>
            <a:r>
              <a:rPr lang="ru-RU" b="1" dirty="0" smtClean="0"/>
              <a:t>Плита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F50GW41001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510" y="764704"/>
            <a:ext cx="2606386" cy="51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832348" y="1947027"/>
            <a:ext cx="64076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4 </a:t>
            </a:r>
            <a:r>
              <a:rPr lang="ru-RU" dirty="0"/>
              <a:t>газовые конфорки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решетка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Металлическая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40л.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Газ контроль </a:t>
            </a:r>
            <a:r>
              <a:rPr lang="ru-RU" dirty="0" smtClean="0"/>
              <a:t>духовки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Двойное </a:t>
            </a:r>
            <a:r>
              <a:rPr lang="ru-RU" dirty="0"/>
              <a:t>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Покрытие духового шкафа </a:t>
            </a:r>
            <a:r>
              <a:rPr lang="ru-RU" dirty="0" smtClean="0"/>
              <a:t>эмалью </a:t>
            </a:r>
            <a:r>
              <a:rPr lang="ru-RU" dirty="0"/>
              <a:t>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Комплектация: </a:t>
            </a:r>
            <a:r>
              <a:rPr lang="ru-RU" dirty="0" smtClean="0"/>
              <a:t> противень, хромированная решетка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Цвет-белый</a:t>
            </a:r>
            <a:endParaRPr lang="ru-RU" dirty="0"/>
          </a:p>
        </p:txBody>
      </p:sp>
      <p:pic>
        <p:nvPicPr>
          <p:cNvPr id="16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69" y="5969586"/>
            <a:ext cx="697765" cy="66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C:\Users\Fulya\Desktop\tamboy\28.t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315" y="6038361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7968" y="4794748"/>
            <a:ext cx="3240360" cy="201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20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007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</a:t>
            </a:r>
            <a:r>
              <a:rPr lang="en-US" b="1" dirty="0" smtClean="0"/>
              <a:t>   </a:t>
            </a:r>
            <a:r>
              <a:rPr lang="ru-RU" b="1" dirty="0" smtClean="0"/>
              <a:t>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F50GH41001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99791" y="1655516"/>
            <a:ext cx="62644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4 </a:t>
            </a:r>
            <a:r>
              <a:rPr lang="ru-RU" dirty="0"/>
              <a:t>газовые конфорки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решетка варочной </a:t>
            </a:r>
            <a:r>
              <a:rPr lang="ru-RU" dirty="0" smtClean="0"/>
              <a:t>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 smtClean="0"/>
              <a:t>Электропозжиг</a:t>
            </a:r>
            <a:r>
              <a:rPr lang="ru-RU" dirty="0" smtClean="0"/>
              <a:t> конфорок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Металлическая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40л.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Газ контроль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 smtClean="0"/>
              <a:t>Электропозжиг</a:t>
            </a:r>
            <a:r>
              <a:rPr lang="ru-RU" dirty="0" smtClean="0"/>
              <a:t> духовки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Двойное </a:t>
            </a:r>
            <a:r>
              <a:rPr lang="ru-RU" dirty="0"/>
              <a:t>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Покрытие духового шкафа  эмалью легкой </a:t>
            </a:r>
            <a:r>
              <a:rPr lang="ru-RU" dirty="0" smtClean="0"/>
              <a:t>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Подсветка духовки 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Комплектация: противень,  хромированная 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 нержавеющая сталь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739775"/>
            <a:ext cx="2469294" cy="51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85" y="5999634"/>
            <a:ext cx="634332" cy="60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C:\Users\Fulya\Desktop\tamboy\28.t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315" y="6038361"/>
            <a:ext cx="692841" cy="54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0132" y="4839265"/>
            <a:ext cx="3240360" cy="201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0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47216" y="346323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" name="Picture 2" descr="C:\Users\Fulya\Desktop\Fulya_Hnm\44.t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770" y="859486"/>
            <a:ext cx="3666635" cy="27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Fulya\Desktop\tamboy\33.t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553" y="3789040"/>
            <a:ext cx="3660852" cy="27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Yuvarlatılmış Dikdörtgen 8"/>
          <p:cNvSpPr/>
          <p:nvPr/>
        </p:nvSpPr>
        <p:spPr>
          <a:xfrm>
            <a:off x="4681897" y="1553076"/>
            <a:ext cx="4056175" cy="112728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Металлические направляющие </a:t>
            </a:r>
            <a:endParaRPr lang="en-US" sz="3600" dirty="0"/>
          </a:p>
        </p:txBody>
      </p:sp>
      <p:sp>
        <p:nvSpPr>
          <p:cNvPr id="18" name="Yuvarlatılmış Dikdörtgen 15"/>
          <p:cNvSpPr/>
          <p:nvPr/>
        </p:nvSpPr>
        <p:spPr>
          <a:xfrm>
            <a:off x="4572000" y="4342850"/>
            <a:ext cx="4166072" cy="112728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Освещение духовки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212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9553" y="292820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Yuvarlatılmış Dikdörtgen 19"/>
          <p:cNvSpPr/>
          <p:nvPr/>
        </p:nvSpPr>
        <p:spPr>
          <a:xfrm>
            <a:off x="647564" y="3573016"/>
            <a:ext cx="2988332" cy="130433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Легкость извлечения </a:t>
            </a:r>
            <a:r>
              <a:rPr lang="ru-RU" dirty="0" smtClean="0"/>
              <a:t>стекла, </a:t>
            </a:r>
            <a:r>
              <a:rPr lang="ru-RU" dirty="0"/>
              <a:t>достигнута  благодаря специальным </a:t>
            </a:r>
            <a:r>
              <a:rPr lang="ru-RU" dirty="0" smtClean="0"/>
              <a:t>фиксаторам.</a:t>
            </a:r>
            <a:endParaRPr lang="ru-RU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1028698"/>
            <a:ext cx="3312368" cy="243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Yuvarlatılmış Dikdörtgen 19"/>
          <p:cNvSpPr/>
          <p:nvPr/>
        </p:nvSpPr>
        <p:spPr>
          <a:xfrm>
            <a:off x="5510205" y="5802106"/>
            <a:ext cx="2929392" cy="9910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Двойное стекло дверцы духовки , внутреннее с функцией легкой очистки .</a:t>
            </a:r>
          </a:p>
        </p:txBody>
      </p:sp>
      <p:pic>
        <p:nvPicPr>
          <p:cNvPr id="21" name="Picture 1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1806" y="1270123"/>
            <a:ext cx="4160573" cy="179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5976" y="3356992"/>
            <a:ext cx="4083621" cy="23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Рисунок 22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232" y="5059333"/>
            <a:ext cx="2449346" cy="1485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798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079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F55GW41001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855221"/>
            <a:ext cx="2478685" cy="509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43808" y="1843461"/>
            <a:ext cx="63904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4 газовые конфорки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Стальная решетка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Металлическая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Объем духовки </a:t>
            </a:r>
            <a:r>
              <a:rPr lang="ru-RU" dirty="0" smtClean="0"/>
              <a:t>54л</a:t>
            </a:r>
            <a:r>
              <a:rPr lang="ru-RU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Газ контроль духовки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</a:t>
            </a:r>
            <a:r>
              <a:rPr lang="ru-RU" dirty="0" smtClean="0"/>
              <a:t> противень, хромированная решетка, подставка для кофейника.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Цвет-белый</a:t>
            </a:r>
          </a:p>
        </p:txBody>
      </p:sp>
      <p:pic>
        <p:nvPicPr>
          <p:cNvPr id="16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85" y="5999634"/>
            <a:ext cx="634332" cy="60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C:\Users\Fulya\Desktop\tamboy\28.t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315" y="6038361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6" y="4644945"/>
            <a:ext cx="3240360" cy="201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0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64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17" y="6025526"/>
            <a:ext cx="618708" cy="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6079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F55EW43001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59" y="908720"/>
            <a:ext cx="2566608" cy="502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08850" y="1556791"/>
            <a:ext cx="67143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4 </a:t>
            </a:r>
            <a:r>
              <a:rPr lang="ru-RU" dirty="0"/>
              <a:t>газовые конфорки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 smtClean="0"/>
              <a:t>Электропозжиг</a:t>
            </a:r>
            <a:r>
              <a:rPr lang="ru-RU" dirty="0" smtClean="0"/>
              <a:t> конфорок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Стальная решетка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Металлическая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Объем духовки </a:t>
            </a:r>
            <a:r>
              <a:rPr lang="en-US" dirty="0" smtClean="0"/>
              <a:t>54</a:t>
            </a:r>
            <a:r>
              <a:rPr lang="ru-RU" dirty="0" smtClean="0"/>
              <a:t>л</a:t>
            </a:r>
            <a:r>
              <a:rPr lang="ru-RU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Электрическая духовка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3 режима работы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Термостат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Двойное </a:t>
            </a:r>
            <a:r>
              <a:rPr lang="ru-RU" dirty="0"/>
              <a:t>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Покрытие духового шкафа эмалью легкой </a:t>
            </a:r>
            <a:r>
              <a:rPr lang="ru-RU" dirty="0" smtClean="0"/>
              <a:t>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Подсветка духовки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Комплектация: противень,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Регулировка плиты по высоте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Откидной </a:t>
            </a:r>
            <a:r>
              <a:rPr lang="ru-RU" dirty="0"/>
              <a:t>ящик для посуды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Форсунки </a:t>
            </a:r>
            <a:r>
              <a:rPr lang="ru-RU" dirty="0"/>
              <a:t>для </a:t>
            </a:r>
            <a:r>
              <a:rPr lang="ru-RU" dirty="0" smtClean="0"/>
              <a:t>баллонного </a:t>
            </a:r>
            <a:r>
              <a:rPr lang="ru-RU" dirty="0"/>
              <a:t>газа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Цвет-белый</a:t>
            </a:r>
            <a:endParaRPr lang="ru-RU" dirty="0"/>
          </a:p>
        </p:txBody>
      </p:sp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524" y="6030527"/>
            <a:ext cx="614100" cy="58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956" y="6030527"/>
            <a:ext cx="580906" cy="58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5221023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246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870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55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Комбинированные плиты -соло 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079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F55EW33001</a:t>
            </a:r>
            <a:endParaRPr lang="ru-RU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540" y="750595"/>
            <a:ext cx="2184063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625948" y="1724667"/>
            <a:ext cx="662473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3 газовых + 1 электрическая </a:t>
            </a:r>
            <a:r>
              <a:rPr lang="ru-RU" dirty="0" smtClean="0"/>
              <a:t>конфорка 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</a:t>
            </a:r>
            <a:r>
              <a:rPr lang="ru-RU" dirty="0" smtClean="0"/>
              <a:t>решетка </a:t>
            </a:r>
            <a:r>
              <a:rPr lang="ru-RU" dirty="0"/>
              <a:t>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Металлическая крышка варочной </a:t>
            </a:r>
            <a:r>
              <a:rPr lang="ru-RU" dirty="0" smtClean="0"/>
              <a:t>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Объем </a:t>
            </a:r>
            <a:r>
              <a:rPr lang="ru-RU" dirty="0"/>
              <a:t>духовки </a:t>
            </a:r>
            <a:r>
              <a:rPr lang="ru-RU" dirty="0" smtClean="0"/>
              <a:t>54л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Электрическая </a:t>
            </a:r>
            <a:r>
              <a:rPr lang="ru-RU" dirty="0"/>
              <a:t>духовка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3 </a:t>
            </a:r>
            <a:r>
              <a:rPr lang="ru-RU" dirty="0"/>
              <a:t>режима нагрева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Термостат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Двойное </a:t>
            </a:r>
            <a:r>
              <a:rPr lang="ru-RU" dirty="0"/>
              <a:t>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Покрытие духового шкафа эмалью легкой </a:t>
            </a:r>
            <a:r>
              <a:rPr lang="ru-RU" dirty="0" smtClean="0"/>
              <a:t>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Подсветка духовки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Комплектация</a:t>
            </a:r>
            <a:r>
              <a:rPr lang="ru-RU" dirty="0"/>
              <a:t>: </a:t>
            </a:r>
            <a:r>
              <a:rPr lang="ru-RU" dirty="0" smtClean="0"/>
              <a:t>противень</a:t>
            </a:r>
            <a:r>
              <a:rPr lang="ru-RU" dirty="0"/>
              <a:t>, </a:t>
            </a:r>
            <a:r>
              <a:rPr lang="ru-RU" dirty="0" smtClean="0"/>
              <a:t>хромированная  </a:t>
            </a:r>
            <a:r>
              <a:rPr lang="ru-RU" dirty="0"/>
              <a:t>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Форсунки </a:t>
            </a:r>
            <a:r>
              <a:rPr lang="ru-RU" dirty="0"/>
              <a:t>для </a:t>
            </a:r>
            <a:r>
              <a:rPr lang="ru-RU" dirty="0" smtClean="0"/>
              <a:t>баллонного </a:t>
            </a:r>
            <a:r>
              <a:rPr lang="ru-RU" dirty="0"/>
              <a:t>газа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</a:t>
            </a:r>
            <a:r>
              <a:rPr lang="ru-RU" dirty="0"/>
              <a:t>: </a:t>
            </a:r>
            <a:r>
              <a:rPr lang="ru-RU" dirty="0" smtClean="0"/>
              <a:t>белый</a:t>
            </a:r>
            <a:endParaRPr lang="ru-RU" dirty="0"/>
          </a:p>
        </p:txBody>
      </p:sp>
      <p:pic>
        <p:nvPicPr>
          <p:cNvPr id="17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17" y="6025526"/>
            <a:ext cx="618708" cy="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524" y="6030527"/>
            <a:ext cx="614100" cy="58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110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956" y="6030527"/>
            <a:ext cx="580906" cy="58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5221023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03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6460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 Комбинированные плиты -соло 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F55ED33001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96716" y="1644583"/>
            <a:ext cx="65162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3 газовых + 1 электрическая чугунная конфорка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</a:t>
            </a:r>
            <a:r>
              <a:rPr lang="ru-RU" dirty="0" smtClean="0"/>
              <a:t>решетка </a:t>
            </a:r>
            <a:r>
              <a:rPr lang="ru-RU" dirty="0"/>
              <a:t>варочной </a:t>
            </a:r>
            <a:r>
              <a:rPr lang="ru-RU" dirty="0" smtClean="0"/>
              <a:t> поверхности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Металлическая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Электрическая </a:t>
            </a:r>
            <a:r>
              <a:rPr lang="ru-RU" dirty="0"/>
              <a:t>духовка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3 </a:t>
            </a:r>
            <a:r>
              <a:rPr lang="ru-RU" dirty="0"/>
              <a:t>режима нагрева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ru-RU" dirty="0" smtClean="0"/>
              <a:t>Термостат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ru-RU" dirty="0" smtClean="0"/>
              <a:t>54л.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Покрытие духового шкафа эмалью легкой </a:t>
            </a:r>
            <a:r>
              <a:rPr lang="ru-RU" dirty="0" smtClean="0"/>
              <a:t>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Подсветка духовки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Комплектация</a:t>
            </a:r>
            <a:r>
              <a:rPr lang="ru-RU" dirty="0"/>
              <a:t>: </a:t>
            </a:r>
            <a:r>
              <a:rPr lang="ru-RU" dirty="0" smtClean="0"/>
              <a:t>противень</a:t>
            </a:r>
            <a:r>
              <a:rPr lang="ru-RU" dirty="0"/>
              <a:t>, </a:t>
            </a:r>
            <a:r>
              <a:rPr lang="ru-RU" dirty="0" smtClean="0"/>
              <a:t>хромированная  </a:t>
            </a:r>
            <a:r>
              <a:rPr lang="ru-RU" dirty="0"/>
              <a:t>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Форсунки </a:t>
            </a:r>
            <a:r>
              <a:rPr lang="ru-RU" dirty="0"/>
              <a:t>для </a:t>
            </a:r>
            <a:r>
              <a:rPr lang="ru-RU" dirty="0" smtClean="0"/>
              <a:t>баллонного </a:t>
            </a:r>
            <a:r>
              <a:rPr lang="ru-RU" dirty="0"/>
              <a:t>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Регулировка </a:t>
            </a:r>
            <a:r>
              <a:rPr lang="ru-RU" dirty="0" smtClean="0"/>
              <a:t>плиты по высоте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</a:t>
            </a:r>
            <a:r>
              <a:rPr lang="ru-RU" dirty="0"/>
              <a:t>: коричневый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354" y="1153930"/>
            <a:ext cx="2326440" cy="479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17" y="6025526"/>
            <a:ext cx="618708" cy="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524" y="6030527"/>
            <a:ext cx="614100" cy="58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110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956" y="6030527"/>
            <a:ext cx="580906" cy="58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5214033"/>
            <a:ext cx="2511039" cy="156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41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 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482" y="5996218"/>
            <a:ext cx="680579" cy="64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F55EW24001</a:t>
            </a:r>
            <a:endParaRPr lang="ru-RU" dirty="0"/>
          </a:p>
        </p:txBody>
      </p:sp>
      <p:pic>
        <p:nvPicPr>
          <p:cNvPr id="14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6001482"/>
            <a:ext cx="675510" cy="63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672" y="6001482"/>
            <a:ext cx="638997" cy="63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27415" y="1579363"/>
            <a:ext cx="712879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en-US" dirty="0" smtClean="0"/>
              <a:t>2</a:t>
            </a:r>
            <a:r>
              <a:rPr lang="ru-RU" dirty="0" smtClean="0"/>
              <a:t> </a:t>
            </a:r>
            <a:r>
              <a:rPr lang="ru-RU" dirty="0"/>
              <a:t>газовых + </a:t>
            </a:r>
            <a:r>
              <a:rPr lang="en-US" dirty="0" smtClean="0"/>
              <a:t>2</a:t>
            </a:r>
            <a:r>
              <a:rPr lang="ru-RU" dirty="0" smtClean="0"/>
              <a:t> электрических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 smtClean="0"/>
              <a:t>Электропозжиг</a:t>
            </a:r>
            <a:r>
              <a:rPr lang="ru-RU" dirty="0" smtClean="0"/>
              <a:t> </a:t>
            </a:r>
            <a:r>
              <a:rPr lang="ru-RU" dirty="0"/>
              <a:t>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</a:t>
            </a:r>
            <a:r>
              <a:rPr lang="ru-RU" dirty="0" smtClean="0"/>
              <a:t>решетка </a:t>
            </a:r>
            <a:r>
              <a:rPr lang="ru-RU" dirty="0"/>
              <a:t>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Металлическая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Электрическая </a:t>
            </a:r>
            <a:r>
              <a:rPr lang="ru-RU" dirty="0"/>
              <a:t>духовка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4 </a:t>
            </a:r>
            <a:r>
              <a:rPr lang="ru-RU" dirty="0"/>
              <a:t>режима нагрева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ru-RU" dirty="0" smtClean="0"/>
              <a:t>Термостат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ru-RU" dirty="0" smtClean="0"/>
              <a:t>54л.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Двойное </a:t>
            </a:r>
            <a:r>
              <a:rPr lang="ru-RU" dirty="0"/>
              <a:t>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Покрытие духового шкафа эмалью легкой </a:t>
            </a:r>
            <a:r>
              <a:rPr lang="ru-RU" dirty="0" smtClean="0"/>
              <a:t>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Подсветка духовки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Комплектация</a:t>
            </a:r>
            <a:r>
              <a:rPr lang="ru-RU" dirty="0"/>
              <a:t>: </a:t>
            </a:r>
            <a:r>
              <a:rPr lang="ru-RU" dirty="0" smtClean="0"/>
              <a:t>противень, хромированная  </a:t>
            </a:r>
            <a:r>
              <a:rPr lang="ru-RU" dirty="0"/>
              <a:t>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Форсунки </a:t>
            </a:r>
            <a:r>
              <a:rPr lang="ru-RU" dirty="0"/>
              <a:t>для </a:t>
            </a:r>
            <a:r>
              <a:rPr lang="ru-RU" dirty="0" smtClean="0"/>
              <a:t>баллонного </a:t>
            </a:r>
            <a:r>
              <a:rPr lang="ru-RU" dirty="0"/>
              <a:t>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Цвет: белый </a:t>
            </a: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840019"/>
            <a:ext cx="2178091" cy="503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5996758"/>
            <a:ext cx="690314" cy="63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184" y="5035262"/>
            <a:ext cx="2577405" cy="160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43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9553" y="346323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" name="Picture 2" descr="C:\Users\Fulya\Desktop\tamboy\53.t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028" y="1103525"/>
            <a:ext cx="3353618" cy="23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Yuvarlatılmış Dikdörtgen 6"/>
          <p:cNvSpPr/>
          <p:nvPr/>
        </p:nvSpPr>
        <p:spPr>
          <a:xfrm>
            <a:off x="4445053" y="1477602"/>
            <a:ext cx="4104456" cy="136815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Непревзойдённое качество , стильный дизайн</a:t>
            </a:r>
            <a:endParaRPr lang="en-US" sz="2400" dirty="0"/>
          </a:p>
        </p:txBody>
      </p:sp>
      <p:sp>
        <p:nvSpPr>
          <p:cNvPr id="19" name="Yuvarlatılmış Dikdörtgen 10"/>
          <p:cNvSpPr/>
          <p:nvPr/>
        </p:nvSpPr>
        <p:spPr>
          <a:xfrm>
            <a:off x="4211960" y="4221089"/>
            <a:ext cx="4486200" cy="243247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В </a:t>
            </a:r>
            <a:r>
              <a:rPr lang="ru-RU" sz="2000" dirty="0" smtClean="0"/>
              <a:t>духовках плит применяется </a:t>
            </a:r>
            <a:r>
              <a:rPr lang="ru-RU" sz="2000" dirty="0"/>
              <a:t>специальная эмаль лёгкой очистки. Эмаль обладает непористой стекловидной структурой, что предотвращает налипание загрязнений. Это делает процесс очистки </a:t>
            </a:r>
            <a:r>
              <a:rPr lang="ru-RU" sz="2000" dirty="0" smtClean="0"/>
              <a:t>духовки </a:t>
            </a:r>
            <a:r>
              <a:rPr lang="ru-RU" sz="2000" dirty="0"/>
              <a:t>лёгким и удобным.</a:t>
            </a:r>
            <a:endParaRPr lang="en-US" sz="2000" dirty="0"/>
          </a:p>
        </p:txBody>
      </p:sp>
      <p:pic>
        <p:nvPicPr>
          <p:cNvPr id="20" name="Picture 2" descr="C:\Users\Fulya\Desktop\Fulya_Hnm\42.t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028" y="4005064"/>
            <a:ext cx="3353618" cy="264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12670" y="1515823"/>
            <a:ext cx="665587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4 </a:t>
            </a:r>
            <a:r>
              <a:rPr lang="ru-RU" dirty="0"/>
              <a:t>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Стальная решетка варочной поверхности 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Металлическая </a:t>
            </a:r>
            <a:r>
              <a:rPr lang="ru-RU" dirty="0"/>
              <a:t>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Объем </a:t>
            </a:r>
            <a:r>
              <a:rPr lang="ru-RU" dirty="0"/>
              <a:t>духовки 5</a:t>
            </a:r>
            <a:r>
              <a:rPr lang="ru-RU" dirty="0" smtClean="0"/>
              <a:t>4л</a:t>
            </a:r>
            <a:r>
              <a:rPr lang="ru-RU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en-US" dirty="0" smtClean="0"/>
              <a:t>FFD-</a:t>
            </a:r>
            <a:r>
              <a:rPr lang="ru-RU" dirty="0"/>
              <a:t>Газ контроль духовки </a:t>
            </a:r>
            <a:r>
              <a:rPr lang="en-US" dirty="0" smtClean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Двойное </a:t>
            </a:r>
            <a:r>
              <a:rPr lang="ru-RU" dirty="0"/>
              <a:t>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Покрытие духового шкафа </a:t>
            </a:r>
            <a:r>
              <a:rPr lang="ru-RU" dirty="0" smtClean="0"/>
              <a:t>эмалью </a:t>
            </a:r>
            <a:r>
              <a:rPr lang="ru-RU" dirty="0"/>
              <a:t>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</a:t>
            </a:r>
            <a:r>
              <a:rPr lang="ru-RU" dirty="0" smtClean="0"/>
              <a:t>противень, хромированная  решетка, подставка для кофейника 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Подсветка </a:t>
            </a:r>
            <a:r>
              <a:rPr lang="ru-RU" dirty="0"/>
              <a:t>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Форсунки </a:t>
            </a:r>
            <a:r>
              <a:rPr lang="ru-RU" dirty="0"/>
              <a:t>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 </a:t>
            </a:r>
            <a:r>
              <a:rPr lang="ru-RU" dirty="0"/>
              <a:t>белый</a:t>
            </a: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54" y="5996218"/>
            <a:ext cx="680579" cy="64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F56GW41001</a:t>
            </a:r>
            <a:endParaRPr lang="ru-RU" dirty="0"/>
          </a:p>
        </p:txBody>
      </p:sp>
      <p:pic>
        <p:nvPicPr>
          <p:cNvPr id="19" name="Picture 3" descr="C:\Users\Fulya\Desktop\tamboy\28.t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2269" y="6040138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838" y="786052"/>
            <a:ext cx="2370930" cy="509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184" y="5035262"/>
            <a:ext cx="2577405" cy="160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17" y="6025526"/>
            <a:ext cx="618708" cy="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F56GW42001</a:t>
            </a:r>
            <a:endParaRPr lang="ru-RU" dirty="0"/>
          </a:p>
        </p:txBody>
      </p:sp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433" y="6032659"/>
            <a:ext cx="627558" cy="58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026" y="789715"/>
            <a:ext cx="2340372" cy="515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81" y="6064906"/>
            <a:ext cx="629855" cy="49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99398" y="1367584"/>
            <a:ext cx="66784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4 газовые конфорки.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конфорок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Эмалированная решетка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Металлическая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Объем духовки </a:t>
            </a:r>
            <a:r>
              <a:rPr lang="ru-RU" dirty="0" smtClean="0"/>
              <a:t>54л</a:t>
            </a:r>
            <a:r>
              <a:rPr lang="ru-RU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противень, хромированная  решетка,   подставка 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Форсунки для баллонного 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Цвет  -белый</a:t>
            </a:r>
          </a:p>
        </p:txBody>
      </p:sp>
      <p:pic>
        <p:nvPicPr>
          <p:cNvPr id="14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5221023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84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476" y="6126674"/>
            <a:ext cx="618708" cy="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F56GW42002</a:t>
            </a:r>
            <a:endParaRPr lang="ru-RU" dirty="0"/>
          </a:p>
        </p:txBody>
      </p:sp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173" y="6129501"/>
            <a:ext cx="627558" cy="58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35" y="792089"/>
            <a:ext cx="2420834" cy="524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0412" y="6190072"/>
            <a:ext cx="629855" cy="49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27369" y="1373288"/>
            <a:ext cx="67504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</a:t>
            </a:r>
            <a:r>
              <a:rPr lang="ru-RU" dirty="0" smtClean="0"/>
              <a:t>54л</a:t>
            </a:r>
            <a:r>
              <a:rPr lang="ru-RU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Механический </a:t>
            </a:r>
            <a:r>
              <a:rPr lang="ru-RU" dirty="0"/>
              <a:t>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противень, хромированная </a:t>
            </a:r>
            <a:r>
              <a:rPr lang="ru-RU" dirty="0" smtClean="0"/>
              <a:t>решетка , подставка </a:t>
            </a:r>
            <a:r>
              <a:rPr lang="ru-RU" dirty="0"/>
              <a:t>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Откидной </a:t>
            </a:r>
            <a:r>
              <a:rPr lang="ru-RU" dirty="0"/>
              <a:t>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Цвет- </a:t>
            </a:r>
            <a:r>
              <a:rPr lang="ru-RU" dirty="0"/>
              <a:t>белый</a:t>
            </a:r>
          </a:p>
        </p:txBody>
      </p:sp>
      <p:pic>
        <p:nvPicPr>
          <p:cNvPr id="14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5221023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38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60 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541" y="5996218"/>
            <a:ext cx="680579" cy="64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F56GW4200</a:t>
            </a:r>
            <a:r>
              <a:rPr lang="ru-RU" b="1" dirty="0" smtClean="0"/>
              <a:t>3</a:t>
            </a:r>
            <a:endParaRPr lang="ru-RU" dirty="0"/>
          </a:p>
        </p:txBody>
      </p:sp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433" y="6032659"/>
            <a:ext cx="627558" cy="58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" y="776242"/>
            <a:ext cx="2334175" cy="511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0412" y="6064906"/>
            <a:ext cx="629855" cy="49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71505" y="1308905"/>
            <a:ext cx="6606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54л.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Цифровой </a:t>
            </a:r>
            <a:r>
              <a:rPr lang="ru-RU" dirty="0"/>
              <a:t>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противень, хромированная решетка , </a:t>
            </a:r>
            <a:r>
              <a:rPr lang="ru-RU" dirty="0" smtClean="0"/>
              <a:t>глубокий противень, подставка </a:t>
            </a:r>
            <a:r>
              <a:rPr lang="ru-RU" dirty="0"/>
              <a:t>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Цвет- </a:t>
            </a:r>
            <a:r>
              <a:rPr lang="ru-RU" dirty="0"/>
              <a:t>белый</a:t>
            </a:r>
          </a:p>
        </p:txBody>
      </p:sp>
      <p:pic>
        <p:nvPicPr>
          <p:cNvPr id="14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5221023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1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9553" y="346323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Плиты  </a:t>
            </a:r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Yuvarlatılmış Dikdörtgen 6"/>
          <p:cNvSpPr/>
          <p:nvPr/>
        </p:nvSpPr>
        <p:spPr>
          <a:xfrm>
            <a:off x="4283969" y="1052736"/>
            <a:ext cx="4680519" cy="551974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Сплит система духовки </a:t>
            </a:r>
            <a:r>
              <a:rPr lang="ru-RU" dirty="0"/>
              <a:t>–камера духовки отделена от корпуса в целях предотвращения нагревания дверцы духовки , а также боковых панелей корпуса </a:t>
            </a:r>
            <a:r>
              <a:rPr lang="ru-RU" dirty="0" smtClean="0"/>
              <a:t>,в </a:t>
            </a:r>
            <a:r>
              <a:rPr lang="ru-RU" dirty="0"/>
              <a:t>целях снижения температуры нагрева фронтальной панели.</a:t>
            </a:r>
          </a:p>
          <a:p>
            <a:pPr algn="ctr"/>
            <a:r>
              <a:rPr lang="ru-RU" dirty="0"/>
              <a:t>Стык металлоконструкции спрятан под специальную подкладку, наличие этой особенности позволяет сделать камеру более прочной и защищенной.</a:t>
            </a:r>
          </a:p>
          <a:p>
            <a:pPr algn="ctr"/>
            <a:r>
              <a:rPr lang="ru-RU" dirty="0"/>
              <a:t>Посредством используемой </a:t>
            </a:r>
            <a:r>
              <a:rPr lang="ru-RU" dirty="0" smtClean="0"/>
              <a:t>технологии, </a:t>
            </a:r>
            <a:r>
              <a:rPr lang="ru-RU" dirty="0"/>
              <a:t>сварки непрерывным швом всех краев духовки, </a:t>
            </a:r>
            <a:r>
              <a:rPr lang="ru-RU" dirty="0" smtClean="0"/>
              <a:t>обеспечивается </a:t>
            </a:r>
            <a:r>
              <a:rPr lang="ru-RU" dirty="0"/>
              <a:t>повышение </a:t>
            </a:r>
            <a:r>
              <a:rPr lang="ru-RU" dirty="0" err="1"/>
              <a:t>энергоэффективности</a:t>
            </a:r>
            <a:r>
              <a:rPr lang="ru-RU" dirty="0"/>
              <a:t> </a:t>
            </a:r>
            <a:r>
              <a:rPr lang="ru-RU" dirty="0" smtClean="0"/>
              <a:t>защищая </a:t>
            </a:r>
            <a:r>
              <a:rPr lang="ru-RU" dirty="0"/>
              <a:t>внешнее эмалированное </a:t>
            </a:r>
            <a:r>
              <a:rPr lang="ru-RU" dirty="0" smtClean="0"/>
              <a:t>покрытие.</a:t>
            </a:r>
            <a:endParaRPr lang="ru-RU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7" y="1417105"/>
            <a:ext cx="4036752" cy="480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140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27784" y="1270122"/>
            <a:ext cx="6408712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54л.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Механический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противень, хромированная решетка , подставка 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высоты плиты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Цвет- </a:t>
            </a:r>
            <a:r>
              <a:rPr lang="ru-RU" dirty="0" smtClean="0"/>
              <a:t>нержавеющая сталь</a:t>
            </a:r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60 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6064370"/>
            <a:ext cx="748637" cy="70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 5402 ZGRH/F56GH42002</a:t>
            </a:r>
            <a:endParaRPr lang="ru-RU" dirty="0"/>
          </a:p>
        </p:txBody>
      </p:sp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60" y="6070901"/>
            <a:ext cx="759345" cy="70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864715"/>
            <a:ext cx="2380866" cy="518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0887" y="6086948"/>
            <a:ext cx="762125" cy="59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5358487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8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74506" y="1405478"/>
            <a:ext cx="630019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54л.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Цифровой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противень, хромированная решетка , глубокий противень, подставка 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Цвет- </a:t>
            </a:r>
            <a:r>
              <a:rPr lang="ru-RU" dirty="0" smtClean="0"/>
              <a:t>нержавеющая сталь</a:t>
            </a:r>
            <a:endParaRPr lang="ru-RU" dirty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60 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476" y="6181866"/>
            <a:ext cx="618708" cy="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F56GH42001</a:t>
            </a:r>
            <a:endParaRPr lang="ru-RU" dirty="0"/>
          </a:p>
        </p:txBody>
      </p:sp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433" y="6187263"/>
            <a:ext cx="627558" cy="58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763977"/>
            <a:ext cx="2394994" cy="528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8919" y="6196478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1258" y="5297567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74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60 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540" y="6052169"/>
            <a:ext cx="562462" cy="53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 F56GO42001</a:t>
            </a:r>
            <a:endParaRPr lang="ru-RU" dirty="0"/>
          </a:p>
        </p:txBody>
      </p:sp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959" y="6059045"/>
            <a:ext cx="570507" cy="52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2374646" cy="52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0412" y="6064906"/>
            <a:ext cx="629855" cy="49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555776" y="1485939"/>
            <a:ext cx="66244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54л.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Механический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противень, хромированная </a:t>
            </a:r>
            <a:r>
              <a:rPr lang="ru-RU" dirty="0" smtClean="0"/>
              <a:t>решетка, глубокий противень, подставка </a:t>
            </a:r>
            <a:r>
              <a:rPr lang="ru-RU" dirty="0"/>
              <a:t>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Цвет- </a:t>
            </a:r>
            <a:r>
              <a:rPr lang="ru-RU" dirty="0" smtClean="0"/>
              <a:t>бежевый, фурнитура бронза</a:t>
            </a:r>
            <a:endParaRPr lang="ru-RU" dirty="0"/>
          </a:p>
        </p:txBody>
      </p:sp>
      <p:pic>
        <p:nvPicPr>
          <p:cNvPr id="14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1258" y="5375467"/>
            <a:ext cx="2053230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2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60 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455" y="6125916"/>
            <a:ext cx="618708" cy="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ru-RU" b="1" dirty="0"/>
              <a:t> </a:t>
            </a:r>
            <a:r>
              <a:rPr lang="en-US" b="1" dirty="0" smtClean="0"/>
              <a:t>F56GL42001</a:t>
            </a:r>
            <a:endParaRPr lang="ru-RU" dirty="0"/>
          </a:p>
        </p:txBody>
      </p:sp>
      <p:pic>
        <p:nvPicPr>
          <p:cNvPr id="17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433" y="6131853"/>
            <a:ext cx="627558" cy="58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53" y="741343"/>
            <a:ext cx="2409253" cy="532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8919" y="6124470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505906" y="1409643"/>
            <a:ext cx="65344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газовые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 конфорок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духовки 54л.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Механический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противень, хромированная </a:t>
            </a:r>
            <a:r>
              <a:rPr lang="ru-RU" dirty="0" smtClean="0"/>
              <a:t>решетка, глубокий противень, подставка </a:t>
            </a:r>
            <a:r>
              <a:rPr lang="ru-RU" dirty="0"/>
              <a:t>для кофейника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Форсунки для баллонного газа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Цвет- </a:t>
            </a:r>
            <a:r>
              <a:rPr lang="ru-RU" dirty="0" smtClean="0"/>
              <a:t>антрацит, </a:t>
            </a:r>
            <a:r>
              <a:rPr lang="ru-RU" dirty="0"/>
              <a:t>фурнитура бронза</a:t>
            </a:r>
          </a:p>
        </p:txBody>
      </p:sp>
      <p:pic>
        <p:nvPicPr>
          <p:cNvPr id="14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1258" y="5297567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165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Fulya\Desktop\tamboy\29.t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648" y="1270122"/>
            <a:ext cx="4464496" cy="35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9553" y="346323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Yuvarlatılmış Dikdörtgen 1"/>
          <p:cNvSpPr/>
          <p:nvPr/>
        </p:nvSpPr>
        <p:spPr>
          <a:xfrm>
            <a:off x="2572060" y="4937596"/>
            <a:ext cx="4284476" cy="170080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Мультифункциональная электрическая духовка в </a:t>
            </a:r>
            <a:r>
              <a:rPr lang="ru-RU" sz="1600" dirty="0" smtClean="0"/>
              <a:t>плитах нового поколения </a:t>
            </a:r>
            <a:r>
              <a:rPr lang="en-US" sz="1600" dirty="0" err="1" smtClean="0"/>
              <a:t>Simfer</a:t>
            </a:r>
            <a:r>
              <a:rPr lang="en-US" sz="1600" dirty="0" smtClean="0"/>
              <a:t> </a:t>
            </a:r>
            <a:r>
              <a:rPr lang="ru-RU" sz="1600" dirty="0" smtClean="0"/>
              <a:t>имеет </a:t>
            </a:r>
            <a:r>
              <a:rPr lang="ru-RU" sz="1600" dirty="0"/>
              <a:t>5 программ</a:t>
            </a:r>
          </a:p>
          <a:p>
            <a:pPr algn="ctr"/>
            <a:r>
              <a:rPr lang="ru-RU" sz="1600" dirty="0"/>
              <a:t>- статический нагрев, гриль, вентиляция, двойной гриль и вентилируемый гриль –</a:t>
            </a:r>
          </a:p>
          <a:p>
            <a:pPr algn="ctr"/>
            <a:r>
              <a:rPr lang="ru-RU" sz="1600" dirty="0"/>
              <a:t>разработана, чтобы помочь </a:t>
            </a:r>
            <a:r>
              <a:rPr lang="ru-RU" sz="1600" dirty="0" smtClean="0"/>
              <a:t>готовить любимые </a:t>
            </a:r>
            <a:r>
              <a:rPr lang="ru-RU" sz="1600" dirty="0"/>
              <a:t>блюда.</a:t>
            </a:r>
            <a:endParaRPr lang="en-US" sz="16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0516" y="1160748"/>
            <a:ext cx="1942223" cy="194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77" y="4833256"/>
            <a:ext cx="1794137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1160748"/>
            <a:ext cx="2160240" cy="174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38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6139553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F56EW45001</a:t>
            </a:r>
            <a:endParaRPr lang="ru-RU" dirty="0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651" y="797203"/>
            <a:ext cx="2361816" cy="520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99804" y="1474949"/>
            <a:ext cx="64715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4 газовые конфорки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Автоматический розжиг конфорок 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Стальная  </a:t>
            </a:r>
            <a:r>
              <a:rPr lang="ru-RU" dirty="0"/>
              <a:t>решетка </a:t>
            </a:r>
            <a:r>
              <a:rPr lang="ru-RU" dirty="0" smtClean="0"/>
              <a:t>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Стеклянная </a:t>
            </a:r>
            <a:r>
              <a:rPr lang="ru-RU" dirty="0"/>
              <a:t>крышка варочной </a:t>
            </a:r>
            <a:r>
              <a:rPr lang="ru-RU" dirty="0" smtClean="0"/>
              <a:t>поверхности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en-US" dirty="0"/>
              <a:t>54</a:t>
            </a:r>
            <a:r>
              <a:rPr lang="ru-RU" dirty="0"/>
              <a:t>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Электрическая духовка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режимов </a:t>
            </a:r>
            <a:r>
              <a:rPr lang="ru-RU" dirty="0"/>
              <a:t>работы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Функция конвекции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Механический таймер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Освещение духовки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Комплектация: </a:t>
            </a:r>
            <a:r>
              <a:rPr lang="ru-RU" dirty="0" smtClean="0"/>
              <a:t>противень, хромированная решетка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Форсунки </a:t>
            </a:r>
            <a:r>
              <a:rPr lang="ru-RU" dirty="0"/>
              <a:t>для </a:t>
            </a:r>
            <a:r>
              <a:rPr lang="ru-RU" dirty="0" err="1" smtClean="0"/>
              <a:t>сжижанного</a:t>
            </a:r>
            <a:r>
              <a:rPr lang="ru-RU" dirty="0" smtClean="0"/>
              <a:t> </a:t>
            </a:r>
            <a:r>
              <a:rPr lang="ru-RU" dirty="0"/>
              <a:t>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Цвет-белый</a:t>
            </a:r>
          </a:p>
        </p:txBody>
      </p:sp>
      <p:pic>
        <p:nvPicPr>
          <p:cNvPr id="16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1045" y="6141277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091" y="6149441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881" y="6130726"/>
            <a:ext cx="554895" cy="63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52 Resim" descr="ikon 1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8878" y="6143000"/>
            <a:ext cx="612962" cy="59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373216"/>
            <a:ext cx="1851877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64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6011871"/>
            <a:ext cx="604999" cy="5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 5403 ZERH/F56EH45001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27784" y="1438250"/>
            <a:ext cx="64715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4 газовые конфорки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Автоматический розжиг  конфорок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 решетка варочной </a:t>
            </a:r>
            <a:r>
              <a:rPr lang="ru-RU" dirty="0" smtClean="0"/>
              <a:t>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Стеклянная </a:t>
            </a:r>
            <a:r>
              <a:rPr lang="ru-RU" dirty="0"/>
              <a:t>крышка варочной </a:t>
            </a:r>
            <a:r>
              <a:rPr lang="ru-RU" dirty="0" smtClean="0"/>
              <a:t>поверхности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en-US" dirty="0"/>
              <a:t>54</a:t>
            </a:r>
            <a:r>
              <a:rPr lang="ru-RU" dirty="0"/>
              <a:t>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Электрическая духовка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режимов </a:t>
            </a:r>
            <a:r>
              <a:rPr lang="ru-RU" dirty="0"/>
              <a:t>работы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Функция конвекции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Механический таймер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противень, </a:t>
            </a:r>
            <a:r>
              <a:rPr lang="ru-RU" dirty="0" smtClean="0"/>
              <a:t>хромированная решетка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Форсунки для баллонного 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Цвет-нержавеющая сталь</a:t>
            </a:r>
            <a:endParaRPr lang="ru-RU" dirty="0"/>
          </a:p>
        </p:txBody>
      </p:sp>
      <p:pic>
        <p:nvPicPr>
          <p:cNvPr id="16" name="110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4984" y="6011871"/>
            <a:ext cx="585762" cy="5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76" y="6021288"/>
            <a:ext cx="595954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0745" y="6011871"/>
            <a:ext cx="541409" cy="62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52 Resim" descr="ikon 1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2154" y="5999265"/>
            <a:ext cx="612962" cy="59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249516"/>
            <a:ext cx="1851877" cy="149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864099"/>
            <a:ext cx="2388344" cy="508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10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6011871"/>
            <a:ext cx="604999" cy="5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F56EH45002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87169" y="1437351"/>
            <a:ext cx="64715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4 газовые конфорки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Автоматический розжиг  конфорок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Чугунная решетка и колпачки </a:t>
            </a:r>
            <a:r>
              <a:rPr lang="ru-RU" dirty="0" smtClean="0"/>
              <a:t>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Стеклянная </a:t>
            </a:r>
            <a:r>
              <a:rPr lang="ru-RU" dirty="0"/>
              <a:t>крышка варочной </a:t>
            </a:r>
            <a:r>
              <a:rPr lang="ru-RU" dirty="0" smtClean="0"/>
              <a:t>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en-US" dirty="0"/>
              <a:t>54</a:t>
            </a:r>
            <a:r>
              <a:rPr lang="ru-RU" dirty="0"/>
              <a:t>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Электрическая духовка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режимов </a:t>
            </a:r>
            <a:r>
              <a:rPr lang="ru-RU" dirty="0"/>
              <a:t>работы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Функция конвекции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Цифровой таймер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противень, </a:t>
            </a:r>
            <a:r>
              <a:rPr lang="ru-RU" dirty="0" smtClean="0"/>
              <a:t>хромированная решетка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Форсунки для баллонного 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Цвет-белый</a:t>
            </a:r>
          </a:p>
        </p:txBody>
      </p:sp>
      <p:pic>
        <p:nvPicPr>
          <p:cNvPr id="16" name="110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9230" y="6011871"/>
            <a:ext cx="571515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76" y="6021288"/>
            <a:ext cx="595954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6011872"/>
            <a:ext cx="504450" cy="58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52 Resim" descr="ikon 1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2154" y="5999265"/>
            <a:ext cx="612962" cy="59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249516"/>
            <a:ext cx="1851877" cy="149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892057"/>
            <a:ext cx="2355700" cy="510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85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6096203"/>
            <a:ext cx="604999" cy="5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F56EH36001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27784" y="1437351"/>
            <a:ext cx="64715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3 газовых + 1 электрическая чугунная </a:t>
            </a:r>
            <a:r>
              <a:rPr lang="ru-RU" dirty="0" smtClean="0"/>
              <a:t>конфорка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Автоматический </a:t>
            </a:r>
            <a:r>
              <a:rPr lang="ru-RU" dirty="0"/>
              <a:t>розжиг  конфорок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решетка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en-US" dirty="0"/>
              <a:t>54</a:t>
            </a:r>
            <a:r>
              <a:rPr lang="ru-RU" dirty="0"/>
              <a:t>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Электрическая духовка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6 режимов </a:t>
            </a:r>
            <a:r>
              <a:rPr lang="ru-RU" dirty="0"/>
              <a:t>работы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Функция конвекции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Цифровой таймер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противень, </a:t>
            </a:r>
            <a:r>
              <a:rPr lang="ru-RU" dirty="0" smtClean="0"/>
              <a:t>хромированная решетка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Форсунки для баллонного 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Цвет-белый</a:t>
            </a:r>
          </a:p>
        </p:txBody>
      </p:sp>
      <p:pic>
        <p:nvPicPr>
          <p:cNvPr id="16" name="110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9230" y="6097845"/>
            <a:ext cx="571515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76" y="6105620"/>
            <a:ext cx="595954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3374" y="6093296"/>
            <a:ext cx="541742" cy="58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52 Resim" descr="ikon 1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8407" y="6105620"/>
            <a:ext cx="577489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249516"/>
            <a:ext cx="1851877" cy="149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429" y="762356"/>
            <a:ext cx="2465526" cy="524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51 Resim" descr="ikon 3 copy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7411" y="6093296"/>
            <a:ext cx="62277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1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6096203"/>
            <a:ext cx="604999" cy="5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F56EO45001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27784" y="1422306"/>
            <a:ext cx="64715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4 газовые </a:t>
            </a:r>
            <a:r>
              <a:rPr lang="ru-RU" dirty="0" smtClean="0"/>
              <a:t>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решетка варочной </a:t>
            </a:r>
            <a:r>
              <a:rPr lang="ru-RU" dirty="0" smtClean="0"/>
              <a:t>поверхности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Автоматический розжиг  конфорок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en-US" dirty="0"/>
              <a:t>54</a:t>
            </a:r>
            <a:r>
              <a:rPr lang="ru-RU" dirty="0"/>
              <a:t>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Электрическая духовка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режимов </a:t>
            </a:r>
            <a:r>
              <a:rPr lang="ru-RU" dirty="0"/>
              <a:t>работы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Функция конвекции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Механический таймер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противень, </a:t>
            </a:r>
            <a:r>
              <a:rPr lang="ru-RU" dirty="0" smtClean="0"/>
              <a:t>хромированная решетка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Форсунки для баллонного 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Цвет-</a:t>
            </a:r>
            <a:r>
              <a:rPr lang="ru-RU" dirty="0"/>
              <a:t>бежевый, фурнитура бронза</a:t>
            </a:r>
          </a:p>
        </p:txBody>
      </p:sp>
      <p:pic>
        <p:nvPicPr>
          <p:cNvPr id="16" name="110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9230" y="6097845"/>
            <a:ext cx="571515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76" y="6105620"/>
            <a:ext cx="595954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52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6105620"/>
            <a:ext cx="577489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249516"/>
            <a:ext cx="1851877" cy="149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671" y="861121"/>
            <a:ext cx="2420831" cy="52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78 Resim" descr="İkon3 cop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793" y="6097844"/>
            <a:ext cx="585803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14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9553" y="346323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Yuvarlatılmış Dikdörtgen 6"/>
          <p:cNvSpPr/>
          <p:nvPr/>
        </p:nvSpPr>
        <p:spPr>
          <a:xfrm>
            <a:off x="4067943" y="980728"/>
            <a:ext cx="3247275" cy="287308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Дым и пары поступая через отверстия, расположенные на варочной поверхности  проходят через каналы дымоотвода и выходят через специальную систему расположенную в задней части корпуса плиты 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1124744"/>
            <a:ext cx="3600400" cy="474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0978" y="3963571"/>
            <a:ext cx="1265118" cy="278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Yuvarlatılmış Dikdörtgen 6"/>
          <p:cNvSpPr/>
          <p:nvPr/>
        </p:nvSpPr>
        <p:spPr>
          <a:xfrm>
            <a:off x="5580111" y="3963571"/>
            <a:ext cx="3470214" cy="27363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 целях упрочнения рамной конструкции духового шкафа, используется как передние так и задние металлические обоймы.</a:t>
            </a:r>
          </a:p>
          <a:p>
            <a:pPr algn="ctr"/>
            <a:r>
              <a:rPr lang="ru-RU" dirty="0"/>
              <a:t>Благодаря данному </a:t>
            </a:r>
            <a:r>
              <a:rPr lang="ru-RU" dirty="0" smtClean="0"/>
              <a:t>решению плиты </a:t>
            </a:r>
            <a:r>
              <a:rPr lang="ru-RU" dirty="0"/>
              <a:t>устойчивы на поверхности.</a:t>
            </a:r>
          </a:p>
        </p:txBody>
      </p:sp>
    </p:spTree>
    <p:extLst>
      <p:ext uri="{BB962C8B-B14F-4D97-AF65-F5344CB8AC3E}">
        <p14:creationId xmlns:p14="http://schemas.microsoft.com/office/powerpoint/2010/main" val="180649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9553" y="346323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" name="Picture 4" descr="C:\Users\Fulya\Desktop\Kataloglar\gorseller\tamboy\27.t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210" y="904228"/>
            <a:ext cx="3583928" cy="25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Fulya\Desktop\Kataloglar\gorseller\tamboy\34.t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688401"/>
            <a:ext cx="3554308" cy="29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Yuvarlatılmış Dikdörtgen 8"/>
          <p:cNvSpPr/>
          <p:nvPr/>
        </p:nvSpPr>
        <p:spPr>
          <a:xfrm>
            <a:off x="4915684" y="1484783"/>
            <a:ext cx="3403695" cy="112728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нагревательный элемент гриля</a:t>
            </a:r>
            <a:endParaRPr lang="en-US" sz="3200" dirty="0"/>
          </a:p>
        </p:txBody>
      </p:sp>
      <p:sp>
        <p:nvSpPr>
          <p:cNvPr id="18" name="Yuvarlatılmış Dikdörtgen 10"/>
          <p:cNvSpPr/>
          <p:nvPr/>
        </p:nvSpPr>
        <p:spPr>
          <a:xfrm>
            <a:off x="4709320" y="4500996"/>
            <a:ext cx="3816424" cy="12276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Турбо конвекция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768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85Х6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6096203"/>
            <a:ext cx="604999" cy="5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F66EW45001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0" y="1422306"/>
            <a:ext cx="628670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4 газовые </a:t>
            </a:r>
            <a:r>
              <a:rPr lang="ru-RU" dirty="0" smtClean="0"/>
              <a:t>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Автоматический розжиг  конфорок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en-US" dirty="0" smtClean="0"/>
              <a:t>64</a:t>
            </a:r>
            <a:r>
              <a:rPr lang="ru-RU" dirty="0"/>
              <a:t>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Электрическая духовка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режимов </a:t>
            </a:r>
            <a:r>
              <a:rPr lang="ru-RU" dirty="0"/>
              <a:t>работы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Функция конвекции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Механический таймер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противень, </a:t>
            </a:r>
            <a:r>
              <a:rPr lang="ru-RU" dirty="0" smtClean="0"/>
              <a:t>хромированная решетка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Форсунки для баллонного 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Цвет-белый</a:t>
            </a:r>
          </a:p>
        </p:txBody>
      </p:sp>
      <p:pic>
        <p:nvPicPr>
          <p:cNvPr id="16" name="110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9230" y="6097845"/>
            <a:ext cx="571515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76" y="6105620"/>
            <a:ext cx="595954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52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6105620"/>
            <a:ext cx="577489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8796" y="5390818"/>
            <a:ext cx="1677369" cy="135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793" y="6097844"/>
            <a:ext cx="585803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Resim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1250278"/>
            <a:ext cx="2712949" cy="462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3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85Х6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6096203"/>
            <a:ext cx="604999" cy="5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F66EW46001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44520" y="1422306"/>
            <a:ext cx="62994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4 газовые </a:t>
            </a:r>
            <a:r>
              <a:rPr lang="ru-RU" dirty="0" smtClean="0"/>
              <a:t>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Автоматический розжиг  конфорок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en-US" dirty="0" smtClean="0"/>
              <a:t>64</a:t>
            </a:r>
            <a:r>
              <a:rPr lang="ru-RU" dirty="0"/>
              <a:t>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Электрическая духовка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6 режимов </a:t>
            </a:r>
            <a:r>
              <a:rPr lang="ru-RU" dirty="0"/>
              <a:t>работы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Функция конвекции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Цифровой таймер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противень, </a:t>
            </a:r>
            <a:r>
              <a:rPr lang="ru-RU" dirty="0" smtClean="0"/>
              <a:t>хромированная решетка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высоты плиты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Форсунки для баллонного 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Цвет-белый</a:t>
            </a:r>
          </a:p>
        </p:txBody>
      </p:sp>
      <p:pic>
        <p:nvPicPr>
          <p:cNvPr id="16" name="110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9230" y="6097845"/>
            <a:ext cx="571515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76" y="6105620"/>
            <a:ext cx="595954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52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6105620"/>
            <a:ext cx="577489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8796" y="5390818"/>
            <a:ext cx="1677369" cy="135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793" y="6097844"/>
            <a:ext cx="585803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96" y="973968"/>
            <a:ext cx="2745578" cy="499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4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85Х6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6096203"/>
            <a:ext cx="604999" cy="5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5719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Плита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F66EO45001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44520" y="1422306"/>
            <a:ext cx="62994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4 газовые </a:t>
            </a:r>
            <a:r>
              <a:rPr lang="ru-RU" dirty="0" smtClean="0"/>
              <a:t>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Автоматический розжиг  конфорок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Стеклянная крышка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en-US" dirty="0" smtClean="0"/>
              <a:t>64</a:t>
            </a:r>
            <a:r>
              <a:rPr lang="ru-RU" dirty="0"/>
              <a:t>л.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Электрическая духовка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режимов </a:t>
            </a:r>
            <a:r>
              <a:rPr lang="ru-RU" dirty="0"/>
              <a:t>работы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Функция конвекции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Аналоговый  таймер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противень, </a:t>
            </a:r>
            <a:r>
              <a:rPr lang="ru-RU" dirty="0" smtClean="0"/>
              <a:t>хромированная решетка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Форсунки для баллонного газа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Цвет-бежевый, фурнитура бронза</a:t>
            </a:r>
            <a:endParaRPr lang="ru-RU" dirty="0"/>
          </a:p>
        </p:txBody>
      </p:sp>
      <p:pic>
        <p:nvPicPr>
          <p:cNvPr id="16" name="110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9230" y="6097845"/>
            <a:ext cx="571515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76" y="6105620"/>
            <a:ext cx="595954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52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6105620"/>
            <a:ext cx="577489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7057" y="5373216"/>
            <a:ext cx="1699108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793" y="6097844"/>
            <a:ext cx="585803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7" y="998252"/>
            <a:ext cx="2592111" cy="473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83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9553" y="346323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432" y="1407586"/>
            <a:ext cx="3420607" cy="420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C:\Users\Fulya\Desktop\tamboy\52.t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5420" y="1100110"/>
            <a:ext cx="2989497" cy="2688930"/>
          </a:xfrm>
          <a:prstGeom prst="rect">
            <a:avLst/>
          </a:prstGeom>
          <a:noFill/>
          <a:scene3d>
            <a:camera prst="orthographicFront">
              <a:rot lat="21299999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Fulya\Desktop\Fulya_Hnm\siyah cam alev.t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142" y="4005064"/>
            <a:ext cx="2872775" cy="25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Yuvarlatılmış Dikdörtgen 17"/>
          <p:cNvSpPr/>
          <p:nvPr/>
        </p:nvSpPr>
        <p:spPr>
          <a:xfrm>
            <a:off x="4109278" y="1549850"/>
            <a:ext cx="1296144" cy="10458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Газ-контроль</a:t>
            </a:r>
            <a:endParaRPr lang="tr-TR" dirty="0"/>
          </a:p>
        </p:txBody>
      </p:sp>
      <p:sp>
        <p:nvSpPr>
          <p:cNvPr id="20" name="Yuvarlatılmış Dikdörtgen 22"/>
          <p:cNvSpPr/>
          <p:nvPr/>
        </p:nvSpPr>
        <p:spPr>
          <a:xfrm>
            <a:off x="4109278" y="4836268"/>
            <a:ext cx="1555133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WOK- </a:t>
            </a:r>
            <a:r>
              <a:rPr lang="ru-RU" dirty="0" smtClean="0"/>
              <a:t>конфорка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5245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161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85Х80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Газовые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6223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Плита 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 2502 KGWW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64028" y="1422306"/>
            <a:ext cx="58765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газовых конфорок,</a:t>
            </a:r>
            <a:r>
              <a:rPr lang="en-US" dirty="0" smtClean="0"/>
              <a:t>1 WOK-</a:t>
            </a:r>
            <a:r>
              <a:rPr lang="ru-RU" dirty="0" smtClean="0"/>
              <a:t>конфорка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решетка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Стеклянная  крышка </a:t>
            </a:r>
            <a:r>
              <a:rPr lang="ru-RU" dirty="0"/>
              <a:t>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ru-RU" dirty="0" smtClean="0"/>
              <a:t>98л</a:t>
            </a:r>
            <a:r>
              <a:rPr lang="ru-RU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духовки 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Вертел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Механический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</a:t>
            </a:r>
            <a:r>
              <a:rPr lang="ru-RU" dirty="0" smtClean="0"/>
              <a:t>2противеня, 1хромированная   решетка, вертел.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Цвет-белый</a:t>
            </a:r>
            <a:endParaRPr lang="ru-RU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1098993"/>
            <a:ext cx="358656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51 Resim" descr="ikon 3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74" y="6102555"/>
            <a:ext cx="627558" cy="58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C:\Users\Fulya\Desktop\tamboy\28.t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1519" y="6110336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333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85Х80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 2502 KEWW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64028" y="1422306"/>
            <a:ext cx="58765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газовых конфорок,</a:t>
            </a:r>
            <a:r>
              <a:rPr lang="en-US" dirty="0" smtClean="0"/>
              <a:t>1 WOK-</a:t>
            </a:r>
            <a:r>
              <a:rPr lang="ru-RU" dirty="0" smtClean="0"/>
              <a:t>конфорка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Стальная решетка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Стеклянная  крышка </a:t>
            </a:r>
            <a:r>
              <a:rPr lang="ru-RU" dirty="0"/>
              <a:t>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ru-RU" dirty="0" smtClean="0"/>
              <a:t>98л</a:t>
            </a:r>
            <a:r>
              <a:rPr lang="ru-RU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Электрическая духовка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5 режимов работы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Функция конвекции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Механический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Вертел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</a:t>
            </a:r>
            <a:r>
              <a:rPr lang="ru-RU" dirty="0" smtClean="0"/>
              <a:t>2противеня, 1хромированная   </a:t>
            </a:r>
            <a:r>
              <a:rPr lang="en-US" dirty="0" smtClean="0"/>
              <a:t>  </a:t>
            </a:r>
            <a:r>
              <a:rPr lang="ru-RU" dirty="0" smtClean="0"/>
              <a:t>решетка, вертел.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Цвет-белый</a:t>
            </a:r>
            <a:endParaRPr lang="ru-RU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0" y="992954"/>
            <a:ext cx="3430637" cy="507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6096203"/>
            <a:ext cx="604999" cy="57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76" y="6105620"/>
            <a:ext cx="595954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9230" y="6097845"/>
            <a:ext cx="571515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78 Resim" descr="İkon3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793" y="6097844"/>
            <a:ext cx="585803" cy="5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52 Resim" descr="ikon 1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6105620"/>
            <a:ext cx="577489" cy="56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56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2 Resim" descr="Bann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Metin kutusu 10"/>
          <p:cNvSpPr txBox="1"/>
          <p:nvPr/>
        </p:nvSpPr>
        <p:spPr>
          <a:xfrm>
            <a:off x="339437" y="274588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sz="20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47" y="1823283"/>
            <a:ext cx="1800000" cy="179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9319" y="1810818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1779039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1804670"/>
            <a:ext cx="1800000" cy="179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Yuvarlatılmış Dikdörtgen 12"/>
          <p:cNvSpPr/>
          <p:nvPr/>
        </p:nvSpPr>
        <p:spPr>
          <a:xfrm>
            <a:off x="2267095" y="932500"/>
            <a:ext cx="5271708" cy="79208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etin kutusu 13"/>
          <p:cNvSpPr txBox="1"/>
          <p:nvPr/>
        </p:nvSpPr>
        <p:spPr>
          <a:xfrm>
            <a:off x="2584704" y="1029052"/>
            <a:ext cx="497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Режимы духовок </a:t>
            </a:r>
            <a:r>
              <a:rPr lang="en-US" sz="3600" b="1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Simfer</a:t>
            </a:r>
            <a:endParaRPr lang="en-US" sz="36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" name="52 Resim" descr="ikon 1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675" y="6317863"/>
            <a:ext cx="4000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42 Resim" descr="ikon 1 cop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4466" y="6247261"/>
            <a:ext cx="4000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43 Resim" descr="ikon 3 copy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5835" y="6271073"/>
            <a:ext cx="3905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78 Resim" descr="İkon3 copy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0011" y="6275836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675" y="3855294"/>
            <a:ext cx="3619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109 Resim" descr="ikon 1 copy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8805" y="3869432"/>
            <a:ext cx="3524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110 Resim" descr="ikon 1 copy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583" y="3898007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51 Resim" descr="ikon 3 copy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1254" y="3845769"/>
            <a:ext cx="381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493" y="4416518"/>
            <a:ext cx="177034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9319" y="4447261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6106" y="4422073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0151" y="4416518"/>
            <a:ext cx="1794137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4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161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85Х90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6223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Плита 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 </a:t>
            </a:r>
            <a:r>
              <a:rPr lang="en-US" b="1" dirty="0" smtClean="0"/>
              <a:t> </a:t>
            </a:r>
            <a:r>
              <a:rPr lang="en-US" b="1" dirty="0"/>
              <a:t>9502 SGWW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64028" y="1422306"/>
            <a:ext cx="58765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газовых конфорок,</a:t>
            </a:r>
            <a:r>
              <a:rPr lang="en-US" dirty="0" smtClean="0"/>
              <a:t>1 WOK-</a:t>
            </a:r>
            <a:r>
              <a:rPr lang="ru-RU" dirty="0" smtClean="0"/>
              <a:t>конфорка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Стеклянная  крышка </a:t>
            </a:r>
            <a:r>
              <a:rPr lang="ru-RU" dirty="0"/>
              <a:t>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ru-RU" dirty="0" smtClean="0"/>
              <a:t>110л</a:t>
            </a:r>
            <a:r>
              <a:rPr lang="ru-RU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</a:t>
            </a:r>
            <a:r>
              <a:rPr lang="ru-RU" dirty="0" smtClean="0"/>
              <a:t>духовки </a:t>
            </a:r>
            <a:r>
              <a:rPr lang="ru-RU" dirty="0"/>
              <a:t>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Вертел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Механический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</a:t>
            </a:r>
            <a:r>
              <a:rPr lang="ru-RU" dirty="0" smtClean="0"/>
              <a:t>2противеня, 1хромированная   решетка, вертел.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Цвет-белый</a:t>
            </a:r>
            <a:endParaRPr lang="ru-RU" dirty="0"/>
          </a:p>
        </p:txBody>
      </p:sp>
      <p:pic>
        <p:nvPicPr>
          <p:cNvPr id="19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6102555"/>
            <a:ext cx="627558" cy="58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C:\Users\Fulya\Desktop\tamboy\28.t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6110336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77518"/>
            <a:ext cx="3606876" cy="4396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8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161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85Х90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Газовые плиты -Соло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6223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Плита 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 9502 SGWD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64028" y="1422306"/>
            <a:ext cx="58765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газовых конфорок,</a:t>
            </a:r>
            <a:r>
              <a:rPr lang="en-US" dirty="0" smtClean="0"/>
              <a:t>1 WOK-</a:t>
            </a:r>
            <a:r>
              <a:rPr lang="ru-RU" dirty="0" smtClean="0"/>
              <a:t>конфорка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Стеклянная  крышка </a:t>
            </a:r>
            <a:r>
              <a:rPr lang="ru-RU" dirty="0"/>
              <a:t>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ru-RU" dirty="0" smtClean="0"/>
              <a:t>110л</a:t>
            </a:r>
            <a:r>
              <a:rPr lang="ru-RU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</a:t>
            </a:r>
            <a:r>
              <a:rPr lang="ru-RU" dirty="0" smtClean="0"/>
              <a:t>духовки </a:t>
            </a:r>
            <a:r>
              <a:rPr lang="ru-RU" dirty="0"/>
              <a:t>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Вертел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Механический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</a:t>
            </a:r>
            <a:r>
              <a:rPr lang="ru-RU" dirty="0" smtClean="0"/>
              <a:t>2противеня, 1хромированная   решетка, вертел.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Цвет-коричневый</a:t>
            </a:r>
            <a:endParaRPr lang="ru-RU" dirty="0"/>
          </a:p>
        </p:txBody>
      </p:sp>
      <p:pic>
        <p:nvPicPr>
          <p:cNvPr id="19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6102555"/>
            <a:ext cx="627558" cy="58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C:\Users\Fulya\Desktop\tamboy\28.t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672" y="6110336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968953"/>
            <a:ext cx="3708170" cy="490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67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0880" y="346323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638" y="1034443"/>
            <a:ext cx="3553900" cy="282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712" y="811510"/>
            <a:ext cx="4427338" cy="24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Yuvarlatılmış Dikdörtgen 9"/>
          <p:cNvSpPr/>
          <p:nvPr/>
        </p:nvSpPr>
        <p:spPr>
          <a:xfrm>
            <a:off x="349740" y="4221088"/>
            <a:ext cx="3478798" cy="230425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Глубокий противень 6см.на 20% глубже чем обычный</a:t>
            </a:r>
          </a:p>
          <a:p>
            <a:pPr algn="ctr"/>
            <a:r>
              <a:rPr lang="ru-RU" dirty="0"/>
              <a:t>Повышенная вместимость </a:t>
            </a:r>
          </a:p>
          <a:p>
            <a:pPr algn="ctr"/>
            <a:r>
              <a:rPr lang="ru-RU" dirty="0"/>
              <a:t>Легкость очистки обеспечивает гладкое эмалированное покрытие</a:t>
            </a:r>
          </a:p>
        </p:txBody>
      </p:sp>
      <p:sp>
        <p:nvSpPr>
          <p:cNvPr id="24" name="Yuvarlatılmış Dikdörtgen 9"/>
          <p:cNvSpPr/>
          <p:nvPr/>
        </p:nvSpPr>
        <p:spPr>
          <a:xfrm>
            <a:off x="5063355" y="5454770"/>
            <a:ext cx="3403695" cy="112728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Высокотехнологичная тройная система изгиба делает углы противня идеально гладкими</a:t>
            </a:r>
          </a:p>
        </p:txBody>
      </p:sp>
      <p:pic>
        <p:nvPicPr>
          <p:cNvPr id="25" name="5 Resim" descr="DSCF2807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535"/>
          <a:stretch>
            <a:fillRect/>
          </a:stretch>
        </p:blipFill>
        <p:spPr bwMode="auto">
          <a:xfrm>
            <a:off x="5436096" y="3499966"/>
            <a:ext cx="236855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369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161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85Х90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Газовые плиты -Соло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12670" y="998252"/>
            <a:ext cx="6223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Плита 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F 9502 SGWH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64028" y="1422306"/>
            <a:ext cx="58765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газовых конфорок,</a:t>
            </a:r>
            <a:r>
              <a:rPr lang="en-US" dirty="0" smtClean="0"/>
              <a:t>1 WOK-</a:t>
            </a:r>
            <a:r>
              <a:rPr lang="ru-RU" dirty="0" smtClean="0"/>
              <a:t>конфорка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Стеклянная  крышка </a:t>
            </a:r>
            <a:r>
              <a:rPr lang="ru-RU" dirty="0"/>
              <a:t>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</a:t>
            </a:r>
            <a:r>
              <a:rPr lang="ru-RU" dirty="0" smtClean="0"/>
              <a:t>110л</a:t>
            </a:r>
            <a:r>
              <a:rPr lang="ru-RU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</a:t>
            </a:r>
            <a:r>
              <a:rPr lang="ru-RU" dirty="0" smtClean="0"/>
              <a:t>духовки </a:t>
            </a:r>
            <a:r>
              <a:rPr lang="ru-RU" dirty="0"/>
              <a:t>и 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en-US" dirty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Вертел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Механический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</a:t>
            </a:r>
            <a:r>
              <a:rPr lang="ru-RU" dirty="0" smtClean="0"/>
              <a:t>2противеня, 1хромированная   решетка, вертел.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Цвет-нержавеющая сталь</a:t>
            </a:r>
            <a:endParaRPr lang="ru-RU" dirty="0"/>
          </a:p>
        </p:txBody>
      </p:sp>
      <p:pic>
        <p:nvPicPr>
          <p:cNvPr id="19" name="51 Resim" descr="ikon 3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6102555"/>
            <a:ext cx="627558" cy="58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C:\Users\Fulya\Desktop\tamboy\28.t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6110336"/>
            <a:ext cx="692841" cy="5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04293"/>
            <a:ext cx="3691946" cy="46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07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9553" y="346323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8" name="Picture 2" descr="C:\Users\Fulya\Desktop\tamboy\52.t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9881" y="1481206"/>
            <a:ext cx="586849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457" y="1628800"/>
            <a:ext cx="2151905" cy="253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Yuvarlatılmış Dikdörtgen 6"/>
          <p:cNvSpPr/>
          <p:nvPr/>
        </p:nvSpPr>
        <p:spPr>
          <a:xfrm>
            <a:off x="4572000" y="5445195"/>
            <a:ext cx="3403695" cy="112728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Газ контроль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664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85Х80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P 9504 YEWO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64028" y="1422306"/>
            <a:ext cx="58765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газовых конфорок,</a:t>
            </a:r>
            <a:r>
              <a:rPr lang="en-US" dirty="0" smtClean="0"/>
              <a:t>1 WOK-</a:t>
            </a:r>
            <a:r>
              <a:rPr lang="ru-RU" dirty="0" smtClean="0"/>
              <a:t>конфорка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Автоматический розжиг  </a:t>
            </a:r>
            <a:r>
              <a:rPr lang="ru-RU" dirty="0" smtClean="0"/>
              <a:t>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Объем </a:t>
            </a:r>
            <a:r>
              <a:rPr lang="ru-RU" dirty="0"/>
              <a:t>духовки </a:t>
            </a:r>
            <a:r>
              <a:rPr lang="ru-RU" dirty="0" smtClean="0"/>
              <a:t>98л</a:t>
            </a:r>
            <a:r>
              <a:rPr lang="ru-RU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Электрическая духовка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5 режимов работы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Функция конвекции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Аналоговый таймер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Вертел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Телескопические направляющие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</a:t>
            </a:r>
            <a:r>
              <a:rPr lang="ru-RU" dirty="0" smtClean="0"/>
              <a:t>2противеня, 1хромированная   решетка, вертел.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Цвет-бежевый ,фурнитура бронза</a:t>
            </a:r>
            <a:endParaRPr lang="ru-RU" dirty="0"/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505" y="6046428"/>
            <a:ext cx="721104" cy="6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3641" y="6037835"/>
            <a:ext cx="691534" cy="69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78 Resim" descr="İkon3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230" y="606926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52 Resim" descr="ikon 1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0904" y="6065109"/>
            <a:ext cx="635238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14066"/>
            <a:ext cx="3635896" cy="397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20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85Х80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Комбинированные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/>
              <a:t>P 9504 YEWL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64028" y="1422306"/>
            <a:ext cx="58765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5 газовых конфорок,</a:t>
            </a:r>
            <a:r>
              <a:rPr lang="en-US" dirty="0" smtClean="0"/>
              <a:t>1 WOK-</a:t>
            </a:r>
            <a:r>
              <a:rPr lang="ru-RU" dirty="0" smtClean="0"/>
              <a:t>конфорка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Чугунная решетка и колпачки горелок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Автоматический розжиг  </a:t>
            </a:r>
            <a:r>
              <a:rPr lang="ru-RU" dirty="0" smtClean="0"/>
              <a:t>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Объем </a:t>
            </a:r>
            <a:r>
              <a:rPr lang="ru-RU" dirty="0"/>
              <a:t>духовки </a:t>
            </a:r>
            <a:r>
              <a:rPr lang="ru-RU" dirty="0" smtClean="0"/>
              <a:t>98л</a:t>
            </a:r>
            <a:r>
              <a:rPr lang="ru-RU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Электрическая духовка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5 режимов работы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Функция конвекции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Термостат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Аналоговый таймер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Вертел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Телескопические направляющие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Двойное 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Эмаль легкой очистки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Комплектация: </a:t>
            </a:r>
            <a:r>
              <a:rPr lang="ru-RU" dirty="0" smtClean="0"/>
              <a:t>2противеня, 1хромированная    решетка, вертел,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Цвет-Антрацит, фурнитура бронза</a:t>
            </a:r>
            <a:endParaRPr lang="ru-RU" dirty="0"/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31" y="6046428"/>
            <a:ext cx="721104" cy="6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7644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78 Resim" descr="İkon3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9963" y="608729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52 Resim" descr="ikon 1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4204" y="6046428"/>
            <a:ext cx="698762" cy="6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79606"/>
            <a:ext cx="3419872" cy="373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45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85Х50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плиты-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</a:t>
            </a:r>
            <a:r>
              <a:rPr lang="en-US" b="1" dirty="0" err="1"/>
              <a:t>Simfer</a:t>
            </a:r>
            <a:r>
              <a:rPr lang="ru-RU" b="1" dirty="0" smtClean="0"/>
              <a:t>  </a:t>
            </a:r>
            <a:r>
              <a:rPr lang="en-US" b="1" dirty="0" smtClean="0"/>
              <a:t>F56EW03001</a:t>
            </a:r>
            <a:endParaRPr lang="ru-RU" dirty="0"/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151380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330" y="6162256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628" y="6153276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6" y="804412"/>
            <a:ext cx="2432499" cy="520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798130" y="1644583"/>
            <a:ext cx="60943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4 чугунные электрические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Стальная крышка варочной поверхности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Объем </a:t>
            </a:r>
            <a:r>
              <a:rPr lang="ru-RU" dirty="0"/>
              <a:t>духового шкафа 54л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Статическая духовка 3 режима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Механический таймер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</a:t>
            </a:r>
            <a:r>
              <a:rPr lang="ru-RU" dirty="0" smtClean="0"/>
              <a:t>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</a:t>
            </a:r>
            <a:r>
              <a:rPr lang="ru-RU" dirty="0" smtClean="0"/>
              <a:t>высоте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белый</a:t>
            </a:r>
          </a:p>
        </p:txBody>
      </p:sp>
      <p:pic>
        <p:nvPicPr>
          <p:cNvPr id="18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1258" y="5297567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91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85Х50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F56EW05001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330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636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75" y="764704"/>
            <a:ext cx="2323034" cy="514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555776" y="1814981"/>
            <a:ext cx="6480719" cy="3774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чугунные электрические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Стеклянная </a:t>
            </a:r>
            <a:r>
              <a:rPr lang="ru-RU" dirty="0"/>
              <a:t>крышка варочной поверхности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54л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Мультифункциональная духовка 5 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Двойное </a:t>
            </a:r>
            <a:r>
              <a:rPr lang="ru-RU" dirty="0"/>
              <a:t>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Механический таймер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белый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7057" y="5373216"/>
            <a:ext cx="1699108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9963" y="608729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4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85Х50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 </a:t>
            </a:r>
            <a:r>
              <a:rPr lang="en-US" b="1" dirty="0" err="1" smtClean="0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F56ED03001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330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636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216" y="799545"/>
            <a:ext cx="2450568" cy="523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12670" y="1892818"/>
            <a:ext cx="64520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чугунные электрические конфорки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Стальная крышка варочной поверхности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54л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Статическая духовка 3 режима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Механический таймер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</a:t>
            </a:r>
            <a:r>
              <a:rPr lang="ru-RU" dirty="0" smtClean="0"/>
              <a:t>коричневый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50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958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85Х50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плиты-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</a:t>
            </a:r>
            <a:r>
              <a:rPr lang="en-US" b="1" dirty="0" err="1"/>
              <a:t>Simfer</a:t>
            </a:r>
            <a:r>
              <a:rPr lang="ru-RU" b="1" dirty="0" smtClean="0"/>
              <a:t>  </a:t>
            </a:r>
            <a:r>
              <a:rPr lang="en-US" b="1" dirty="0" smtClean="0"/>
              <a:t>F56VW03001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1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322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628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" y="1124079"/>
            <a:ext cx="2744677" cy="488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62473" y="1422306"/>
            <a:ext cx="65340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Стеклокерамическая </a:t>
            </a:r>
            <a:r>
              <a:rPr lang="ru-RU" dirty="0"/>
              <a:t>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</a:t>
            </a:r>
            <a:r>
              <a:rPr lang="ru-RU" dirty="0" smtClean="0"/>
              <a:t>тепла конфорок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54л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Статическая духовка 3 режима нагрева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</a:t>
            </a:r>
            <a:r>
              <a:rPr lang="ru-RU" dirty="0" smtClean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Съёмное стекло дверцы духового шкафа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</a:t>
            </a:r>
            <a:r>
              <a:rPr lang="ru-RU" dirty="0" smtClean="0"/>
              <a:t>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Механический таймер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Комплектация</a:t>
            </a:r>
            <a:r>
              <a:rPr lang="ru-RU" dirty="0"/>
              <a:t>: </a:t>
            </a:r>
            <a:r>
              <a:rPr lang="ru-RU" dirty="0" smtClean="0"/>
              <a:t> </a:t>
            </a:r>
            <a:r>
              <a:rPr lang="ru-RU" dirty="0"/>
              <a:t>противень, </a:t>
            </a:r>
            <a:r>
              <a:rPr lang="ru-RU" dirty="0" smtClean="0"/>
              <a:t> </a:t>
            </a:r>
            <a:r>
              <a:rPr lang="ru-RU" dirty="0"/>
              <a:t>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</a:t>
            </a:r>
            <a:r>
              <a:rPr lang="ru-RU" dirty="0" smtClean="0"/>
              <a:t>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Подсветка </a:t>
            </a:r>
            <a:r>
              <a:rPr lang="ru-RU" dirty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</a:t>
            </a:r>
            <a:r>
              <a:rPr lang="ru-RU" dirty="0" smtClean="0"/>
              <a:t>белый</a:t>
            </a:r>
            <a:endParaRPr lang="ru-RU" dirty="0"/>
          </a:p>
        </p:txBody>
      </p:sp>
      <p:pic>
        <p:nvPicPr>
          <p:cNvPr id="18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1258" y="5297567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37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85Х50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 </a:t>
            </a:r>
            <a:r>
              <a:rPr lang="en-US" b="1" dirty="0"/>
              <a:t>F56VW05001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151380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330" y="6162256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636" y="6153276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6" y="904042"/>
            <a:ext cx="2988700" cy="522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131838" y="1556791"/>
            <a:ext cx="61822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Стеклокерамическая 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тепла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54л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Мультифункциональная духовка 5 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Двойное </a:t>
            </a:r>
            <a:r>
              <a:rPr lang="ru-RU" dirty="0"/>
              <a:t>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Механический таймер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белый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7057" y="5373216"/>
            <a:ext cx="1699108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9963" y="6153276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52 Resim" descr="ikon 1 cop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4204" y="6097145"/>
            <a:ext cx="698762" cy="6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95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958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85Х50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плиты-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</a:t>
            </a:r>
            <a:r>
              <a:rPr lang="en-US" b="1" dirty="0" err="1"/>
              <a:t>Simfer</a:t>
            </a:r>
            <a:r>
              <a:rPr lang="ru-RU" b="1" dirty="0" smtClean="0"/>
              <a:t>  </a:t>
            </a:r>
            <a:r>
              <a:rPr lang="en-US" b="1" dirty="0"/>
              <a:t>F56VH05001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330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636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58" y="876421"/>
            <a:ext cx="2796891" cy="507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67346" y="1662839"/>
            <a:ext cx="6401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Стеклокерамическая 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</a:t>
            </a:r>
            <a:r>
              <a:rPr lang="ru-RU" dirty="0" smtClean="0"/>
              <a:t>тепла конфорок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54л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Мультифункциональная духовка 5 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Двойное </a:t>
            </a:r>
            <a:r>
              <a:rPr lang="ru-RU" dirty="0"/>
              <a:t>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Механический таймер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</a:t>
            </a:r>
            <a:r>
              <a:rPr lang="ru-RU" dirty="0" smtClean="0"/>
              <a:t>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</a:t>
            </a:r>
            <a:r>
              <a:rPr lang="ru-RU" dirty="0" smtClean="0"/>
              <a:t>высоте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</a:t>
            </a:r>
            <a:r>
              <a:rPr lang="ru-RU" dirty="0" smtClean="0"/>
              <a:t>нержавеющая сталь </a:t>
            </a:r>
            <a:endParaRPr lang="ru-RU" dirty="0"/>
          </a:p>
        </p:txBody>
      </p:sp>
      <p:pic>
        <p:nvPicPr>
          <p:cNvPr id="18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1258" y="5297567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9214" y="606926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52 Resim" descr="ikon 1 cop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2196" y="6046428"/>
            <a:ext cx="698762" cy="6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95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2 Resim" descr="Bann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Metin kutusu 10"/>
          <p:cNvSpPr txBox="1"/>
          <p:nvPr/>
        </p:nvSpPr>
        <p:spPr>
          <a:xfrm>
            <a:off x="274638" y="274588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547062" y="14619"/>
            <a:ext cx="3846546" cy="570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Yuvarlatılmış Dikdörtgen 5"/>
          <p:cNvSpPr/>
          <p:nvPr/>
        </p:nvSpPr>
        <p:spPr>
          <a:xfrm>
            <a:off x="1907704" y="5189582"/>
            <a:ext cx="5256584" cy="12637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Немецкая технология - HETTICH телескопических направляющих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01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85Х50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 </a:t>
            </a:r>
            <a:r>
              <a:rPr lang="en-US" b="1" dirty="0"/>
              <a:t>F56VH05002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330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636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11" y="867005"/>
            <a:ext cx="2770933" cy="5010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78 Resim" descr="İkon3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9214" y="606926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52 Resim" descr="ikon 1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3958" y="6077433"/>
            <a:ext cx="635238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798130" y="1556791"/>
            <a:ext cx="63904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Стеклокерамическая 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тепла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54л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Мультифункциональная духовка 5 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Двойное </a:t>
            </a:r>
            <a:r>
              <a:rPr lang="ru-RU" dirty="0"/>
              <a:t>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Цифровой программатор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нержавеющая сталь 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373216"/>
            <a:ext cx="1851877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367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85Х50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плиты-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</a:t>
            </a:r>
            <a:r>
              <a:rPr lang="en-US" b="1" dirty="0" err="1"/>
              <a:t>Simfer</a:t>
            </a:r>
            <a:r>
              <a:rPr lang="ru-RU" b="1" dirty="0" smtClean="0"/>
              <a:t>  </a:t>
            </a:r>
            <a:r>
              <a:rPr lang="en-US" b="1" dirty="0" smtClean="0"/>
              <a:t>F56VO05001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37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38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1620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98" y="836712"/>
            <a:ext cx="2835231" cy="50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78 Resim" descr="İkon3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198" y="606926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52 Resim" descr="ikon 1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1500" y="6077433"/>
            <a:ext cx="635238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981863" y="1616445"/>
            <a:ext cx="61621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Стеклокерамическая 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тепла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54л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Мультифункциональная духовка 5 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Функция конвекции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Комплектация</a:t>
            </a:r>
            <a:r>
              <a:rPr lang="ru-RU" dirty="0"/>
              <a:t>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Откидной ящик для </a:t>
            </a:r>
            <a:r>
              <a:rPr lang="ru-RU" dirty="0" smtClean="0"/>
              <a:t>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</a:t>
            </a:r>
            <a:r>
              <a:rPr lang="ru-RU" dirty="0" smtClean="0"/>
              <a:t>высоте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</a:t>
            </a:r>
            <a:r>
              <a:rPr lang="ru-RU" dirty="0" smtClean="0"/>
              <a:t>бежевый ,фурнитура бронза</a:t>
            </a:r>
            <a:endParaRPr lang="ru-RU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373216"/>
            <a:ext cx="1851877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8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2 Resim" descr="Bann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Metin kutusu 10"/>
          <p:cNvSpPr txBox="1"/>
          <p:nvPr/>
        </p:nvSpPr>
        <p:spPr>
          <a:xfrm>
            <a:off x="339437" y="274588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sz="20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547" y="1823283"/>
            <a:ext cx="1800000" cy="179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9319" y="1810818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1779039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1804670"/>
            <a:ext cx="1800000" cy="179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Yuvarlatılmış Dikdörtgen 12"/>
          <p:cNvSpPr/>
          <p:nvPr/>
        </p:nvSpPr>
        <p:spPr>
          <a:xfrm>
            <a:off x="2267095" y="932500"/>
            <a:ext cx="5271708" cy="79208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etin kutusu 13"/>
          <p:cNvSpPr txBox="1"/>
          <p:nvPr/>
        </p:nvSpPr>
        <p:spPr>
          <a:xfrm>
            <a:off x="2584704" y="1029052"/>
            <a:ext cx="497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Режимы духовок </a:t>
            </a:r>
            <a:r>
              <a:rPr lang="en-US" sz="3600" b="1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Simfer</a:t>
            </a:r>
            <a:endParaRPr lang="en-US" sz="36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" name="52 Resim" descr="ikon 1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675" y="6317863"/>
            <a:ext cx="4000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42 Resim" descr="ikon 1 cop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4466" y="6247261"/>
            <a:ext cx="4000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43 Resim" descr="ikon 3 copy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5835" y="6271073"/>
            <a:ext cx="3905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78 Resim" descr="İkon3 copy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0011" y="6275836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108 Resim" descr="ikon 1 copy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675" y="3855294"/>
            <a:ext cx="3619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109 Resim" descr="ikon 1 copy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8805" y="3869432"/>
            <a:ext cx="3524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110 Resim" descr="ikon 1 copy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583" y="3898007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51 Resim" descr="ikon 3 copy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1254" y="3845769"/>
            <a:ext cx="381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493" y="4416518"/>
            <a:ext cx="177034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9319" y="4447261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6106" y="4422073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0151" y="4416518"/>
            <a:ext cx="1794137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99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4982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Электрические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</a:t>
            </a:r>
            <a:r>
              <a:rPr lang="en-US" b="1" dirty="0" err="1"/>
              <a:t>Simfer</a:t>
            </a:r>
            <a:r>
              <a:rPr lang="ru-RU" b="1" dirty="0" smtClean="0"/>
              <a:t>  </a:t>
            </a:r>
            <a:r>
              <a:rPr lang="en-US" b="1" dirty="0" smtClean="0"/>
              <a:t>F66VW05001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37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38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1620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188615"/>
            <a:ext cx="3051784" cy="461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142499" y="1556791"/>
            <a:ext cx="62372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Стеклокерамическая 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тепла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</a:t>
            </a:r>
            <a:r>
              <a:rPr lang="ru-RU" dirty="0" smtClean="0"/>
              <a:t>64л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Мультифункциональная духовка 5 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Двойное </a:t>
            </a:r>
            <a:r>
              <a:rPr lang="ru-RU" dirty="0"/>
              <a:t>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Механический таймер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Выдвижной ящик для </a:t>
            </a:r>
            <a:r>
              <a:rPr lang="ru-RU" dirty="0" smtClean="0"/>
              <a:t>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</a:t>
            </a:r>
            <a:r>
              <a:rPr lang="ru-RU" dirty="0" smtClean="0"/>
              <a:t>высоте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Подсветка </a:t>
            </a:r>
            <a:r>
              <a:rPr lang="ru-RU" dirty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белый</a:t>
            </a:r>
          </a:p>
        </p:txBody>
      </p:sp>
      <p:pic>
        <p:nvPicPr>
          <p:cNvPr id="18" name="78 Resim" descr="İkon3 cop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198" y="606926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52 Resim" descr="ikon 1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4880" y="6077433"/>
            <a:ext cx="635238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373216"/>
            <a:ext cx="1851877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1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</a:t>
            </a:r>
            <a:r>
              <a:rPr lang="en-US" b="1" dirty="0" err="1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F66VW06001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330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636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232409"/>
            <a:ext cx="2975039" cy="45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82544" y="1472769"/>
            <a:ext cx="63677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Стеклокерамическая 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тепла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</a:t>
            </a:r>
            <a:r>
              <a:rPr lang="ru-RU" dirty="0" smtClean="0"/>
              <a:t>64л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Мультифункциональная духовка </a:t>
            </a:r>
            <a:r>
              <a:rPr lang="ru-RU" dirty="0" smtClean="0"/>
              <a:t>6 </a:t>
            </a:r>
            <a:r>
              <a:rPr lang="ru-RU" dirty="0"/>
              <a:t>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Двойное </a:t>
            </a:r>
            <a:r>
              <a:rPr lang="ru-RU" dirty="0"/>
              <a:t>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Цифровой программатор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Комплектация</a:t>
            </a:r>
            <a:r>
              <a:rPr lang="ru-RU" dirty="0"/>
              <a:t>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Выдвижной ящик для </a:t>
            </a:r>
            <a:r>
              <a:rPr lang="ru-RU" dirty="0" smtClean="0"/>
              <a:t>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</a:t>
            </a:r>
            <a:r>
              <a:rPr lang="ru-RU" dirty="0" smtClean="0"/>
              <a:t>высоте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белый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373216"/>
            <a:ext cx="1851877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9214" y="606926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52 Resim" descr="ikon 1 cop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7578" y="6077433"/>
            <a:ext cx="635238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42 Resim" descr="ikon 1 copy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103" y="6052735"/>
            <a:ext cx="644285" cy="62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13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</a:t>
            </a:r>
            <a:r>
              <a:rPr lang="en-US" b="1" dirty="0" err="1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F66VH06001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1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322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628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52" y="1301183"/>
            <a:ext cx="2965701" cy="443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131150" y="1644583"/>
            <a:ext cx="61213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Стеклокерамическая 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тепла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</a:t>
            </a:r>
            <a:r>
              <a:rPr lang="ru-RU" dirty="0" smtClean="0"/>
              <a:t>64л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Мультифункциональная духовка 5 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Цифровой программатор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Выдвижной ящик для </a:t>
            </a:r>
            <a:r>
              <a:rPr lang="ru-RU" dirty="0" smtClean="0"/>
              <a:t>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</a:t>
            </a:r>
            <a:r>
              <a:rPr lang="ru-RU" dirty="0" smtClean="0"/>
              <a:t>высоте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</a:t>
            </a:r>
            <a:r>
              <a:rPr lang="ru-RU" dirty="0" smtClean="0"/>
              <a:t>нержавеющая сталь</a:t>
            </a:r>
            <a:endParaRPr lang="ru-RU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373216"/>
            <a:ext cx="1851877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947" y="606926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52 Resim" descr="ikon 1 cop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5570" y="6077433"/>
            <a:ext cx="635238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42 Resim" descr="ikon 1 copy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103" y="6052735"/>
            <a:ext cx="644285" cy="62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80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Плита </a:t>
            </a:r>
            <a:r>
              <a:rPr lang="en-US" b="1" dirty="0" err="1"/>
              <a:t>Simfer</a:t>
            </a:r>
            <a:r>
              <a:rPr lang="ru-RU" b="1" dirty="0" smtClean="0"/>
              <a:t>  </a:t>
            </a:r>
            <a:r>
              <a:rPr lang="en-US" b="1" dirty="0" smtClean="0"/>
              <a:t>F66VH05001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1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5656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268" y="1412776"/>
            <a:ext cx="2960155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217477" y="1644583"/>
            <a:ext cx="62281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Стеклокерамическая 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тепла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64л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Мультифункциональная духовка </a:t>
            </a:r>
            <a:r>
              <a:rPr lang="ru-RU" dirty="0" smtClean="0"/>
              <a:t>6 </a:t>
            </a:r>
            <a:r>
              <a:rPr lang="ru-RU" dirty="0"/>
              <a:t>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Цифровой программатор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Комплектация:  противень,  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Выдвижной ящик для </a:t>
            </a:r>
            <a:r>
              <a:rPr lang="ru-RU" dirty="0" smtClean="0"/>
              <a:t>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</a:t>
            </a:r>
            <a:r>
              <a:rPr lang="ru-RU" dirty="0" smtClean="0"/>
              <a:t>высоте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Подсветка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нержавеющая сталь</a:t>
            </a:r>
          </a:p>
        </p:txBody>
      </p:sp>
      <p:pic>
        <p:nvPicPr>
          <p:cNvPr id="18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9425" y="606926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52 Resim" descr="ikon 1 cop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8896" y="6077433"/>
            <a:ext cx="635238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373216"/>
            <a:ext cx="1851877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96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1644583"/>
            <a:ext cx="5832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/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8926" y="279678"/>
            <a:ext cx="5016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en-US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</a:t>
            </a:r>
            <a:r>
              <a:rPr lang="tr-TR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</a:t>
            </a:r>
            <a:r>
              <a:rPr lang="ru-RU" sz="24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60 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Электрические плиты-Соло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12670" y="998252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</a:t>
            </a:r>
            <a:r>
              <a:rPr lang="ru-RU" b="1" dirty="0"/>
              <a:t>  </a:t>
            </a:r>
            <a:r>
              <a:rPr lang="ru-RU" b="1" dirty="0" smtClean="0"/>
              <a:t>Плита </a:t>
            </a:r>
            <a:r>
              <a:rPr lang="en-US" b="1" dirty="0" err="1"/>
              <a:t>Simfer</a:t>
            </a:r>
            <a:r>
              <a:rPr lang="ru-RU" b="1" dirty="0" smtClean="0"/>
              <a:t> </a:t>
            </a:r>
            <a:r>
              <a:rPr lang="en-US" b="1" dirty="0" smtClean="0"/>
              <a:t>F66VO05001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12671" y="1422306"/>
            <a:ext cx="633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25" y="6067545"/>
            <a:ext cx="665499" cy="6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109 Resim" descr="ikon 1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330" y="6077433"/>
            <a:ext cx="655549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10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628" y="6069269"/>
            <a:ext cx="628667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76" y="1422306"/>
            <a:ext cx="2975622" cy="444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72798" y="1606972"/>
            <a:ext cx="60712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Стеклокерамическая варочная поверхность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4 конфорки быстрого нагрева </a:t>
            </a:r>
            <a:r>
              <a:rPr lang="en-US" dirty="0"/>
              <a:t>Hi-Light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Индикатор остаточного тепла конфорок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Объем духового шкафа 64л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Мультифункциональная духовка 6 режимов нагрева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Двойное стекло дверцы 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Съёмное стекло дверцы духового шкафа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Покрытие духового шкафа эмалью 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Комплектация</a:t>
            </a:r>
            <a:r>
              <a:rPr lang="ru-RU" dirty="0"/>
              <a:t>:  противень, </a:t>
            </a:r>
            <a:r>
              <a:rPr lang="ru-RU" dirty="0" smtClean="0"/>
              <a:t>глубокий противень, </a:t>
            </a:r>
            <a:r>
              <a:rPr lang="ru-RU" dirty="0"/>
              <a:t>хромированная решетка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Выдвижной ящик для </a:t>
            </a:r>
            <a:r>
              <a:rPr lang="ru-RU" dirty="0" smtClean="0"/>
              <a:t>посуды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Регулировка плиты по высоте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Подсветка </a:t>
            </a:r>
            <a:r>
              <a:rPr lang="ru-RU" dirty="0"/>
              <a:t>духовки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Цвет: </a:t>
            </a:r>
            <a:r>
              <a:rPr lang="ru-RU" dirty="0" smtClean="0"/>
              <a:t>бежевый, фурнитура бронза</a:t>
            </a:r>
            <a:endParaRPr lang="ru-RU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373216"/>
            <a:ext cx="1851877" cy="13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78 Resim" descr="İkon3 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947" y="6069268"/>
            <a:ext cx="644383" cy="6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52 Resim" descr="ikon 1 cop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4880" y="6077433"/>
            <a:ext cx="635238" cy="6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48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7" y="188639"/>
            <a:ext cx="9062961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44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6" y="260648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7"/>
          <p:cNvSpPr txBox="1"/>
          <p:nvPr/>
        </p:nvSpPr>
        <p:spPr>
          <a:xfrm>
            <a:off x="279553" y="346323"/>
            <a:ext cx="4680520" cy="37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" name="Picture 3" descr="C:\Users\Fulya\Desktop\tamboy\28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0486" y="1270121"/>
            <a:ext cx="5049785" cy="35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Yuvarlatılmış Dikdörtgen 10"/>
          <p:cNvSpPr/>
          <p:nvPr/>
        </p:nvSpPr>
        <p:spPr>
          <a:xfrm>
            <a:off x="1835696" y="5205287"/>
            <a:ext cx="5400600" cy="117603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ВЫСОКАЯ ЭФФЕКТИВНОСТЬ </a:t>
            </a:r>
            <a:r>
              <a:rPr lang="ru-RU" sz="2800" dirty="0" smtClean="0"/>
              <a:t>ГОРЕЛКИ ДУХОВКИ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36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2 Resim" descr="Bann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Metin kutusu 10"/>
          <p:cNvSpPr txBox="1"/>
          <p:nvPr/>
        </p:nvSpPr>
        <p:spPr>
          <a:xfrm>
            <a:off x="274638" y="274588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Calibri Light" panose="020F0302020204030204" pitchFamily="34" charset="0"/>
              </a:rPr>
              <a:t>Соло плиты  нового поколения</a:t>
            </a:r>
            <a:endParaRPr lang="en-US" sz="20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6" name="Picture 3" descr="C:\Users\Fulya\Desktop\Kataloglar\YENİ KATALOG RESİMLER\tamboy katalog fotoları\ihracat_imajkatalog\separator klasık ko#8C79BEE.t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551" y="836712"/>
            <a:ext cx="7555536" cy="43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5 Dikdörtgen"/>
          <p:cNvSpPr/>
          <p:nvPr/>
        </p:nvSpPr>
        <p:spPr>
          <a:xfrm>
            <a:off x="13936" y="4900222"/>
            <a:ext cx="9144000" cy="19577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600" dirty="0" smtClean="0"/>
              <a:t>Соло плиты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600" dirty="0" smtClean="0"/>
              <a:t>Модельный ряд 2014-2015 </a:t>
            </a:r>
            <a:endParaRPr lang="en-US" sz="3600" dirty="0"/>
          </a:p>
        </p:txBody>
      </p:sp>
      <p:pic>
        <p:nvPicPr>
          <p:cNvPr id="8" name="Picture 2" descr="Z:\Belgeler\Simfer Yeni Logo\simfer yeni logo beyaz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53" y="4778963"/>
            <a:ext cx="1313665" cy="98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45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3025116" y="1270122"/>
            <a:ext cx="3093769" cy="57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b="1" u="sng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26211" y="775136"/>
            <a:ext cx="66967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 smtClean="0"/>
          </a:p>
          <a:p>
            <a:r>
              <a:rPr lang="en-US" sz="2000" b="1" dirty="0" smtClean="0"/>
              <a:t>             </a:t>
            </a:r>
            <a:r>
              <a:rPr lang="ru-RU" sz="2000" b="1" dirty="0" smtClean="0"/>
              <a:t>   </a:t>
            </a:r>
            <a:r>
              <a:rPr lang="ru-RU" b="1" dirty="0" smtClean="0"/>
              <a:t>Плита  </a:t>
            </a:r>
            <a:r>
              <a:rPr lang="en-US" b="1" dirty="0" err="1"/>
              <a:t>Simfer</a:t>
            </a:r>
            <a:r>
              <a:rPr lang="en-US" b="1" dirty="0"/>
              <a:t> </a:t>
            </a:r>
            <a:r>
              <a:rPr lang="en-US" b="1" dirty="0" smtClean="0"/>
              <a:t>F66GW41001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787128" y="1700808"/>
            <a:ext cx="67534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4 </a:t>
            </a:r>
            <a:r>
              <a:rPr lang="ru-RU" dirty="0"/>
              <a:t>газовые </a:t>
            </a:r>
            <a:r>
              <a:rPr lang="ru-RU" dirty="0" smtClean="0"/>
              <a:t>конфорки.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Электропозжиг</a:t>
            </a:r>
            <a:r>
              <a:rPr lang="ru-RU" dirty="0"/>
              <a:t> </a:t>
            </a:r>
            <a:r>
              <a:rPr lang="ru-RU" dirty="0" smtClean="0"/>
              <a:t>конфорок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Эмалированная решетка варочной поверхности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Металлическая крышка варочной поверхности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Объем духовки 64л</a:t>
            </a:r>
            <a:r>
              <a:rPr lang="ru-RU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 smtClean="0"/>
              <a:t>Электропозжиг</a:t>
            </a:r>
            <a:r>
              <a:rPr lang="ru-RU" dirty="0" smtClean="0"/>
              <a:t> </a:t>
            </a:r>
            <a:r>
              <a:rPr lang="ru-RU" dirty="0"/>
              <a:t>духовки и </a:t>
            </a:r>
            <a:r>
              <a:rPr lang="ru-RU" dirty="0" smtClean="0"/>
              <a:t>гриля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en-US" dirty="0" smtClean="0"/>
              <a:t>FFD-</a:t>
            </a:r>
            <a:r>
              <a:rPr lang="ru-RU" dirty="0"/>
              <a:t>Газ контроль духовки и гриля </a:t>
            </a:r>
            <a:r>
              <a:rPr lang="en-US" dirty="0"/>
              <a:t>(</a:t>
            </a:r>
            <a:r>
              <a:rPr lang="ru-RU" dirty="0"/>
              <a:t>Термопар)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Газовый гриль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Подсветка </a:t>
            </a:r>
            <a:r>
              <a:rPr lang="ru-RU" dirty="0"/>
              <a:t>духовки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Двойное </a:t>
            </a:r>
            <a:r>
              <a:rPr lang="ru-RU" dirty="0"/>
              <a:t>стекло дверцы духовки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Покрытие духового шкафа </a:t>
            </a:r>
            <a:r>
              <a:rPr lang="ru-RU" dirty="0" smtClean="0"/>
              <a:t>эмалью </a:t>
            </a:r>
            <a:r>
              <a:rPr lang="ru-RU" dirty="0"/>
              <a:t>легкой очистки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Комплектация: </a:t>
            </a:r>
            <a:r>
              <a:rPr lang="ru-RU" dirty="0" smtClean="0"/>
              <a:t>противень</a:t>
            </a:r>
            <a:r>
              <a:rPr lang="ru-RU" dirty="0"/>
              <a:t>, </a:t>
            </a:r>
            <a:r>
              <a:rPr lang="ru-RU" dirty="0" smtClean="0"/>
              <a:t>хромированная  решетка,   подставка для кофейника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Форсунки для </a:t>
            </a:r>
            <a:r>
              <a:rPr lang="ru-RU" dirty="0" smtClean="0"/>
              <a:t>баллонного </a:t>
            </a:r>
            <a:r>
              <a:rPr lang="ru-RU" dirty="0"/>
              <a:t>газа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Откидной ящик для посуды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Регулировка высоты плиты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/>
              <a:t> Цвет  -белый</a:t>
            </a:r>
          </a:p>
        </p:txBody>
      </p:sp>
      <p:pic>
        <p:nvPicPr>
          <p:cNvPr id="15" name="2 Resim" descr="Banne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8" y="188913"/>
            <a:ext cx="88693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71251" y="233511"/>
            <a:ext cx="4241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85Х</a:t>
            </a:r>
            <a:r>
              <a:rPr lang="tr-TR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60X60</a:t>
            </a:r>
            <a:r>
              <a:rPr lang="ru-RU" sz="2400" b="1" dirty="0">
                <a:solidFill>
                  <a:schemeClr val="bg1"/>
                </a:solidFill>
                <a:latin typeface="Calibri Light" panose="020F0302020204030204" pitchFamily="34" charset="0"/>
              </a:rPr>
              <a:t> Газовые плиты -Соло </a:t>
            </a: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755576" y="5733256"/>
            <a:ext cx="288032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u="sng" dirty="0" smtClean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91" y="1576860"/>
            <a:ext cx="2691837" cy="40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C:\Users\Fulya\Desktop\tamboy\flape kapak2.t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0272" y="5238853"/>
            <a:ext cx="1944216" cy="1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108 Resim" descr="ikon 1 copy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85" y="5999634"/>
            <a:ext cx="634332" cy="60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51 Resim" descr="ikon 3 copy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472" y="6047266"/>
            <a:ext cx="618425" cy="57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Fulya\Desktop\tamboy\28.t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4702" y="6012894"/>
            <a:ext cx="762125" cy="59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42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üven">
  <a:themeElements>
    <a:clrScheme name="Güven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Üst Düzey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eknik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50341</TotalTime>
  <Words>4394</Words>
  <Application>Microsoft Macintosh PowerPoint</Application>
  <PresentationFormat>Экран (4:3)</PresentationFormat>
  <Paragraphs>1222</Paragraphs>
  <Slides>68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69" baseType="lpstr">
      <vt:lpstr>Güven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Fulya Demir</dc:creator>
  <cp:lastModifiedBy>Zinaida Yakovleva</cp:lastModifiedBy>
  <cp:revision>397</cp:revision>
  <cp:lastPrinted>2014-02-07T10:22:48Z</cp:lastPrinted>
  <dcterms:created xsi:type="dcterms:W3CDTF">2012-07-04T10:39:19Z</dcterms:created>
  <dcterms:modified xsi:type="dcterms:W3CDTF">2014-12-04T11:57:05Z</dcterms:modified>
</cp:coreProperties>
</file>